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7"/>
  </p:sldMasterIdLst>
  <p:notesMasterIdLst>
    <p:notesMasterId r:id="rId17"/>
  </p:notesMasterIdLst>
  <p:handoutMasterIdLst>
    <p:handoutMasterId r:id="rId18"/>
  </p:handoutMasterIdLst>
  <p:sldIdLst>
    <p:sldId id="258" r:id="rId8"/>
    <p:sldId id="402" r:id="rId9"/>
    <p:sldId id="413" r:id="rId10"/>
    <p:sldId id="406" r:id="rId11"/>
    <p:sldId id="414" r:id="rId12"/>
    <p:sldId id="330" r:id="rId13"/>
    <p:sldId id="397" r:id="rId14"/>
    <p:sldId id="398" r:id="rId15"/>
    <p:sldId id="320" r:id="rId16"/>
  </p:sldIdLst>
  <p:sldSz cx="120904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">
          <p15:clr>
            <a:srgbClr val="A4A3A4"/>
          </p15:clr>
        </p15:guide>
        <p15:guide id="2" orient="horz">
          <p15:clr>
            <a:srgbClr val="A4A3A4"/>
          </p15:clr>
        </p15:guide>
        <p15:guide id="3" orient="horz" pos="203">
          <p15:clr>
            <a:srgbClr val="A4A3A4"/>
          </p15:clr>
        </p15:guide>
        <p15:guide id="4" orient="horz" pos="960">
          <p15:clr>
            <a:srgbClr val="A4A3A4"/>
          </p15:clr>
        </p15:guide>
        <p15:guide id="5" orient="horz" pos="869">
          <p15:clr>
            <a:srgbClr val="A4A3A4"/>
          </p15:clr>
        </p15:guide>
        <p15:guide id="6" orient="horz" pos="3944">
          <p15:clr>
            <a:srgbClr val="A4A3A4"/>
          </p15:clr>
        </p15:guide>
        <p15:guide id="7" orient="horz" pos="171">
          <p15:clr>
            <a:srgbClr val="A4A3A4"/>
          </p15:clr>
        </p15:guide>
        <p15:guide id="8" orient="horz" pos="4158">
          <p15:clr>
            <a:srgbClr val="A4A3A4"/>
          </p15:clr>
        </p15:guide>
        <p15:guide id="9" orient="horz" pos="1043">
          <p15:clr>
            <a:srgbClr val="A4A3A4"/>
          </p15:clr>
        </p15:guide>
        <p15:guide id="10" orient="horz" pos="4047">
          <p15:clr>
            <a:srgbClr val="A4A3A4"/>
          </p15:clr>
        </p15:guide>
        <p15:guide id="11" orient="horz" pos="685">
          <p15:clr>
            <a:srgbClr val="A4A3A4"/>
          </p15:clr>
        </p15:guide>
        <p15:guide id="12" orient="horz" pos="265">
          <p15:clr>
            <a:srgbClr val="A4A3A4"/>
          </p15:clr>
        </p15:guide>
        <p15:guide id="13" pos="395">
          <p15:clr>
            <a:srgbClr val="A4A3A4"/>
          </p15:clr>
        </p15:guide>
        <p15:guide id="14" pos="5576">
          <p15:clr>
            <a:srgbClr val="A4A3A4"/>
          </p15:clr>
        </p15:guide>
        <p15:guide id="15" pos="7413">
          <p15:clr>
            <a:srgbClr val="A4A3A4"/>
          </p15:clr>
        </p15:guide>
        <p15:guide id="16" pos="7482">
          <p15:clr>
            <a:srgbClr val="A4A3A4"/>
          </p15:clr>
        </p15:guide>
        <p15:guide id="17" pos="6655">
          <p15:clr>
            <a:srgbClr val="A4A3A4"/>
          </p15:clr>
        </p15:guide>
        <p15:guide id="18" pos="3417">
          <p15:clr>
            <a:srgbClr val="A4A3A4"/>
          </p15:clr>
        </p15:guide>
        <p15:guide id="19" pos="6634">
          <p15:clr>
            <a:srgbClr val="A4A3A4"/>
          </p15:clr>
        </p15:guide>
        <p15:guide id="20" pos="69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427F"/>
    <a:srgbClr val="3C3C3C"/>
    <a:srgbClr val="707173"/>
    <a:srgbClr val="9082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92" autoAdjust="0"/>
    <p:restoredTop sz="94678" autoAdjust="0"/>
  </p:normalViewPr>
  <p:slideViewPr>
    <p:cSldViewPr snapToGrid="0" showGuides="1">
      <p:cViewPr>
        <p:scale>
          <a:sx n="80" d="100"/>
          <a:sy n="80" d="100"/>
        </p:scale>
        <p:origin x="-960" y="-110"/>
      </p:cViewPr>
      <p:guideLst>
        <p:guide orient="horz" pos="3"/>
        <p:guide orient="horz"/>
        <p:guide orient="horz" pos="203"/>
        <p:guide orient="horz" pos="960"/>
        <p:guide orient="horz" pos="869"/>
        <p:guide orient="horz" pos="3944"/>
        <p:guide orient="horz" pos="171"/>
        <p:guide orient="horz" pos="4158"/>
        <p:guide orient="horz" pos="1043"/>
        <p:guide orient="horz" pos="4047"/>
        <p:guide orient="horz" pos="685"/>
        <p:guide orient="horz" pos="265"/>
        <p:guide pos="395"/>
        <p:guide pos="5576"/>
        <p:guide pos="7413"/>
        <p:guide pos="7482"/>
        <p:guide pos="6655"/>
        <p:guide pos="3417"/>
        <p:guide pos="6634"/>
        <p:guide pos="69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 varScale="1">
        <p:scale>
          <a:sx n="130" d="100"/>
          <a:sy n="130" d="100"/>
        </p:scale>
        <p:origin x="-4722" y="-7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873-43D8-8ACD-0A308C0F3116}"/>
              </c:ext>
            </c:extLst>
          </c:dPt>
          <c:dPt>
            <c:idx val="1"/>
            <c:bubble3D val="0"/>
            <c:spPr>
              <a:solidFill>
                <a:srgbClr val="7E518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873-43D8-8ACD-0A308C0F3116}"/>
              </c:ext>
            </c:extLst>
          </c:dPt>
          <c:dPt>
            <c:idx val="2"/>
            <c:bubble3D val="0"/>
            <c:spPr>
              <a:solidFill>
                <a:srgbClr val="89618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873-43D8-8ACD-0A308C0F3116}"/>
              </c:ext>
            </c:extLst>
          </c:dPt>
          <c:dPt>
            <c:idx val="3"/>
            <c:bubble3D val="0"/>
            <c:spPr>
              <a:solidFill>
                <a:srgbClr val="957296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495-4350-A305-41551F469FE7}"/>
              </c:ext>
            </c:extLst>
          </c:dPt>
          <c:dPt>
            <c:idx val="4"/>
            <c:bubble3D val="0"/>
            <c:spPr>
              <a:solidFill>
                <a:srgbClr val="A384A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495-4350-A305-41551F469FE7}"/>
              </c:ext>
            </c:extLst>
          </c:dPt>
          <c:dPt>
            <c:idx val="5"/>
            <c:bubble3D val="0"/>
            <c:spPr>
              <a:solidFill>
                <a:srgbClr val="B197B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495-4350-A305-41551F469FE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075468093865242E-17"/>
                  <c:y val="4.343552423941700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73-43D8-8ACD-0A308C0F311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4301872375460968E-17"/>
                  <c:y val="-0.121619467870366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495-4350-A305-41551F469F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Blad1!$A$2:$A$7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</c:numCache>
            </c:numRef>
          </c:cat>
          <c:val>
            <c:numRef>
              <c:f>Blad1!$B$2:$B$7</c:f>
              <c:numCache>
                <c:formatCode>0%</c:formatCode>
                <c:ptCount val="6"/>
                <c:pt idx="0">
                  <c:v>0.56000000000000005</c:v>
                </c:pt>
                <c:pt idx="1">
                  <c:v>0.21</c:v>
                </c:pt>
                <c:pt idx="2">
                  <c:v>0.08</c:v>
                </c:pt>
                <c:pt idx="3">
                  <c:v>7.0000000000000007E-2</c:v>
                </c:pt>
                <c:pt idx="4">
                  <c:v>0.05</c:v>
                </c:pt>
                <c:pt idx="5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873-43D8-8ACD-0A308C0F31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9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A0BB939-C65C-4514-BB74-6E939D6D05D8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7CCB7A6-2B0F-4359-9456-3A91C1C5BC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10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46737DC-D173-46A4-A7D6-4AE3F14F7825}" type="datetimeFigureOut">
              <a:rPr lang="en-US" smtClean="0"/>
              <a:pPr/>
              <a:t>2/26/2019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4188" y="720725"/>
            <a:ext cx="63468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D6AB2C2-F61A-43A4-96C6-39D633392C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9444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AB2C2-F61A-43A4-96C6-39D633392C89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54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AB2C2-F61A-43A4-96C6-39D633392C8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6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lide">
    <p:bg>
      <p:bgPr>
        <a:solidFill>
          <a:srgbClr val="7C42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9626600" y="1606550"/>
            <a:ext cx="2463800" cy="5279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465" y="5981366"/>
            <a:ext cx="2223386" cy="53558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15963" y="2535926"/>
            <a:ext cx="8199437" cy="914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 b="1" i="0" baseline="0">
                <a:solidFill>
                  <a:schemeClr val="tx1"/>
                </a:solidFill>
                <a:latin typeface="century gothic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22312" y="3421361"/>
            <a:ext cx="8199437" cy="50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cap="all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cap="all" baseline="0"/>
            </a:lvl2pPr>
            <a:lvl3pPr marL="804862" indent="0">
              <a:buFontTx/>
              <a:buNone/>
              <a:defRPr cap="all" baseline="0"/>
            </a:lvl3pPr>
            <a:lvl4pPr marL="1254125" indent="0">
              <a:buFontTx/>
              <a:buNone/>
              <a:defRPr cap="all" baseline="0"/>
            </a:lvl4pPr>
            <a:lvl5pPr marL="1701800" indent="0">
              <a:buFontTx/>
              <a:buNone/>
              <a:defRPr cap="all"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5382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063" y="320275"/>
            <a:ext cx="9793287" cy="86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>
          <a:xfrm>
            <a:off x="4117889" y="6524100"/>
            <a:ext cx="900000" cy="144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8/16/2010</a:t>
            </a:r>
            <a:endParaRPr lang="en-GB" dirty="0" smtClean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5084045" y="6524100"/>
            <a:ext cx="360000" cy="144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2B7F522-79E2-4799-8222-F3937F0A35E1}" type="slidenum">
              <a:rPr lang="en-GB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 smtClean="0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627062" y="6524100"/>
            <a:ext cx="2856000" cy="144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4117889" y="6524100"/>
            <a:ext cx="900000" cy="144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8/16/2010</a:t>
            </a:r>
            <a:endParaRPr lang="en-GB" dirty="0" smtClean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5084045" y="6524100"/>
            <a:ext cx="360000" cy="144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2B7F522-79E2-4799-8222-F3937F0A35E1}" type="slidenum">
              <a:rPr lang="en-GB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 smtClean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627062" y="6524100"/>
            <a:ext cx="2856000" cy="144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265712"/>
            <a:ext cx="5066579" cy="6332400"/>
          </a:xfrm>
          <a:solidFill>
            <a:srgbClr val="707173"/>
          </a:solidFill>
        </p:spPr>
        <p:txBody>
          <a:bodyPr anchor="ctr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the Design picture button </a:t>
            </a:r>
            <a:br>
              <a:rPr lang="en-GB" noProof="0" dirty="0" smtClean="0"/>
            </a:br>
            <a:r>
              <a:rPr lang="en-GB" noProof="0" dirty="0" smtClean="0"/>
              <a:t>in the Munksjö ribbon </a:t>
            </a:r>
            <a:br>
              <a:rPr lang="en-GB" noProof="0" dirty="0" smtClean="0"/>
            </a:br>
            <a:r>
              <a:rPr lang="en-GB" noProof="0" dirty="0" smtClean="0"/>
              <a:t>and select an image in the dialogbox.</a:t>
            </a:r>
          </a:p>
          <a:p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24487" y="320275"/>
            <a:ext cx="4995863" cy="86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424489" y="1379538"/>
            <a:ext cx="4995862" cy="488156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541772" y="-12104"/>
            <a:ext cx="10109200" cy="6882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498" y="2846328"/>
            <a:ext cx="3097896" cy="74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45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slide2">
    <p:bg>
      <p:bgPr>
        <a:solidFill>
          <a:srgbClr val="7C42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545544" y="-24208"/>
            <a:ext cx="10109200" cy="6882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66" y="2846328"/>
            <a:ext cx="3097899" cy="74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56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12090400" cy="68579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268" tIns="60634" rIns="121268" bIns="6063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4520" y="2187605"/>
            <a:ext cx="10881360" cy="3652108"/>
          </a:xfrm>
          <a:noFill/>
          <a:ln>
            <a:noFill/>
          </a:ln>
        </p:spPr>
        <p:txBody>
          <a:bodyPr wrap="square" lIns="143230" tIns="143230" bIns="143230" anchor="t" anchorCtr="0">
            <a:noAutofit/>
          </a:bodyPr>
          <a:lstStyle>
            <a:lvl1pPr marL="0" indent="0" algn="l">
              <a:buNone/>
              <a:defRPr sz="290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ahlstrom_logo_clare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8563" y="6330950"/>
            <a:ext cx="1257317" cy="20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04521" y="6282267"/>
            <a:ext cx="783772" cy="364067"/>
          </a:xfrm>
          <a:prstGeom prst="rect">
            <a:avLst/>
          </a:prstGeom>
        </p:spPr>
        <p:txBody>
          <a:bodyPr vert="horz" lIns="121268" tIns="60634" rIns="121268" bIns="6063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b="0" i="0">
                <a:solidFill>
                  <a:srgbClr val="7F7F7F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August 19, 2016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4516" y="6282267"/>
            <a:ext cx="3853832" cy="381000"/>
          </a:xfrm>
          <a:prstGeom prst="rect">
            <a:avLst/>
          </a:prstGeom>
        </p:spPr>
        <p:txBody>
          <a:bodyPr vert="horz" lIns="121268" tIns="60634" rIns="121268" bIns="60634" rtlCol="0" anchor="ctr"/>
          <a:lstStyle>
            <a:lvl1pPr marL="0" algn="l" defTabSz="606339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800" b="0" i="0" kern="1200">
                <a:solidFill>
                  <a:srgbClr val="7F7F7F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08519" y="6288617"/>
            <a:ext cx="673363" cy="364067"/>
          </a:xfrm>
          <a:prstGeom prst="rect">
            <a:avLst/>
          </a:prstGeom>
        </p:spPr>
        <p:txBody>
          <a:bodyPr vert="horz" lIns="121268" tIns="60634" rIns="121268" bIns="6063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US" sz="800" b="0" i="0" kern="1200">
                <a:solidFill>
                  <a:srgbClr val="7F7F7F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>
              <a:defRPr/>
            </a:pPr>
            <a:fld id="{5C0FAB4B-9497-2440-9083-CAD9150EDF51}" type="slidenum">
              <a:rPr smtClean="0"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986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062" y="1379539"/>
            <a:ext cx="9793287" cy="2233154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defRPr sz="4600" b="1"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7063" y="3818626"/>
            <a:ext cx="9793286" cy="1389870"/>
          </a:xfrm>
        </p:spPr>
        <p:txBody>
          <a:bodyPr lIns="0" tIns="0" rIns="0" bIns="0"/>
          <a:lstStyle>
            <a:lvl1pPr marL="0" indent="0" algn="l">
              <a:buNone/>
              <a:defRPr sz="1600" b="0" i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117889" y="6524100"/>
            <a:ext cx="900000" cy="144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8/16/2010</a:t>
            </a:r>
            <a:endParaRPr lang="en-GB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5084045" y="6524100"/>
            <a:ext cx="360000" cy="144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2B7F522-79E2-4799-8222-F3937F0A35E1}" type="slidenum">
              <a:rPr lang="en-GB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627062" y="6524100"/>
            <a:ext cx="2856000" cy="144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9626600" y="1606550"/>
            <a:ext cx="2463800" cy="5279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52" y="5987716"/>
            <a:ext cx="2217092" cy="534068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22313" y="2535926"/>
            <a:ext cx="8199437" cy="62002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 b="1" i="0" baseline="0">
                <a:solidFill>
                  <a:schemeClr val="accent1"/>
                </a:solidFill>
                <a:latin typeface="century gothic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22312" y="3421361"/>
            <a:ext cx="8199437" cy="50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cap="all" baseline="0">
                <a:solidFill>
                  <a:srgbClr val="3C3C3C"/>
                </a:solidFill>
              </a:defRPr>
            </a:lvl1pPr>
            <a:lvl2pPr marL="457200" indent="0">
              <a:buFontTx/>
              <a:buNone/>
              <a:defRPr cap="all" baseline="0"/>
            </a:lvl2pPr>
            <a:lvl3pPr marL="804862" indent="0">
              <a:buFontTx/>
              <a:buNone/>
              <a:defRPr cap="all" baseline="0"/>
            </a:lvl3pPr>
            <a:lvl4pPr marL="1254125" indent="0">
              <a:buFontTx/>
              <a:buNone/>
              <a:defRPr cap="all" baseline="0"/>
            </a:lvl4pPr>
            <a:lvl5pPr marL="1701800" indent="0">
              <a:buFontTx/>
              <a:buNone/>
              <a:defRPr cap="all"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6022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 baseline="0">
                <a:solidFill>
                  <a:srgbClr val="3C3C3C"/>
                </a:solidFill>
              </a:defRPr>
            </a:lvl1pPr>
            <a:lvl2pPr>
              <a:defRPr sz="1600" baseline="0">
                <a:solidFill>
                  <a:srgbClr val="3C3C3C"/>
                </a:solidFill>
              </a:defRPr>
            </a:lvl2pPr>
            <a:lvl3pPr>
              <a:defRPr sz="1600" baseline="0">
                <a:solidFill>
                  <a:srgbClr val="3C3C3C"/>
                </a:solidFill>
              </a:defRPr>
            </a:lvl3pPr>
            <a:lvl4pPr>
              <a:defRPr sz="1600" baseline="0">
                <a:solidFill>
                  <a:srgbClr val="3C3C3C"/>
                </a:solidFill>
              </a:defRPr>
            </a:lvl4pPr>
            <a:lvl5pPr>
              <a:defRPr sz="1600" baseline="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4117889" y="6524100"/>
            <a:ext cx="900000" cy="144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8/16/2010</a:t>
            </a:r>
            <a:endParaRPr lang="en-GB" dirty="0" smtClean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5084045" y="6524100"/>
            <a:ext cx="360000" cy="144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2B7F522-79E2-4799-8222-F3937F0A35E1}" type="slidenum">
              <a:rPr lang="en-GB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 smtClean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627062" y="6524100"/>
            <a:ext cx="2856000" cy="144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063" y="1379538"/>
            <a:ext cx="9793287" cy="4881562"/>
          </a:xfrm>
        </p:spPr>
        <p:txBody>
          <a:bodyPr/>
          <a:lstStyle>
            <a:lvl1pPr marL="0" indent="0">
              <a:buNone/>
              <a:defRPr baseline="0">
                <a:solidFill>
                  <a:srgbClr val="3C3C3C"/>
                </a:solidFill>
              </a:defRPr>
            </a:lvl1pPr>
            <a:lvl2pPr marL="0" indent="0">
              <a:buNone/>
              <a:defRPr baseline="0">
                <a:solidFill>
                  <a:srgbClr val="3C3C3C"/>
                </a:solidFill>
              </a:defRPr>
            </a:lvl2pPr>
            <a:lvl3pPr marL="0" indent="0">
              <a:buNone/>
              <a:defRPr baseline="0">
                <a:solidFill>
                  <a:srgbClr val="3C3C3C"/>
                </a:solidFill>
              </a:defRPr>
            </a:lvl3pPr>
            <a:lvl4pPr marL="0" indent="0">
              <a:buNone/>
              <a:defRPr baseline="0">
                <a:solidFill>
                  <a:srgbClr val="3C3C3C"/>
                </a:solidFill>
              </a:defRPr>
            </a:lvl4pPr>
            <a:lvl5pPr marL="0" indent="0">
              <a:buNone/>
              <a:defRPr baseline="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4117889" y="6524100"/>
            <a:ext cx="900000" cy="144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8/16/2010</a:t>
            </a:r>
            <a:endParaRPr lang="en-GB" dirty="0" smtClean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5084045" y="6524100"/>
            <a:ext cx="360000" cy="144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2B7F522-79E2-4799-8222-F3937F0A35E1}" type="slidenum">
              <a:rPr lang="en-GB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 smtClean="0"/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627062" y="6524100"/>
            <a:ext cx="2856000" cy="144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063" y="320275"/>
            <a:ext cx="9793287" cy="86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9"/>
          </p:nvPr>
        </p:nvSpPr>
        <p:spPr>
          <a:xfrm>
            <a:off x="627062" y="1379538"/>
            <a:ext cx="4808537" cy="4881562"/>
          </a:xfrm>
        </p:spPr>
        <p:txBody>
          <a:bodyPr/>
          <a:lstStyle>
            <a:lvl1pPr>
              <a:defRPr baseline="0">
                <a:solidFill>
                  <a:srgbClr val="3C3C3C"/>
                </a:solidFill>
              </a:defRPr>
            </a:lvl1pPr>
            <a:lvl2pPr>
              <a:defRPr baseline="0">
                <a:solidFill>
                  <a:srgbClr val="3C3C3C"/>
                </a:solidFill>
              </a:defRPr>
            </a:lvl2pPr>
            <a:lvl3pPr>
              <a:defRPr baseline="0">
                <a:solidFill>
                  <a:srgbClr val="3C3C3C"/>
                </a:solidFill>
              </a:defRPr>
            </a:lvl3pPr>
            <a:lvl4pPr>
              <a:defRPr baseline="0">
                <a:solidFill>
                  <a:srgbClr val="3C3C3C"/>
                </a:solidFill>
              </a:defRPr>
            </a:lvl4pPr>
            <a:lvl5pPr>
              <a:defRPr baseline="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5" name="Content Placeholder 2"/>
          <p:cNvSpPr>
            <a:spLocks noGrp="1"/>
          </p:cNvSpPr>
          <p:nvPr>
            <p:ph idx="20"/>
          </p:nvPr>
        </p:nvSpPr>
        <p:spPr>
          <a:xfrm>
            <a:off x="5611813" y="1379538"/>
            <a:ext cx="4808537" cy="4881562"/>
          </a:xfrm>
        </p:spPr>
        <p:txBody>
          <a:bodyPr/>
          <a:lstStyle>
            <a:lvl1pPr>
              <a:defRPr baseline="0">
                <a:solidFill>
                  <a:srgbClr val="3C3C3C"/>
                </a:solidFill>
              </a:defRPr>
            </a:lvl1pPr>
            <a:lvl2pPr>
              <a:defRPr baseline="0">
                <a:solidFill>
                  <a:srgbClr val="3C3C3C"/>
                </a:solidFill>
              </a:defRPr>
            </a:lvl2pPr>
            <a:lvl3pPr>
              <a:defRPr baseline="0">
                <a:solidFill>
                  <a:srgbClr val="3C3C3C"/>
                </a:solidFill>
              </a:defRPr>
            </a:lvl3pPr>
            <a:lvl4pPr>
              <a:defRPr baseline="0">
                <a:solidFill>
                  <a:srgbClr val="3C3C3C"/>
                </a:solidFill>
              </a:defRPr>
            </a:lvl4pPr>
            <a:lvl5pPr>
              <a:defRPr baseline="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4117889" y="6524100"/>
            <a:ext cx="900000" cy="144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8/16/2010</a:t>
            </a:r>
            <a:endParaRPr lang="en-GB" dirty="0" smtClean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5084045" y="6524100"/>
            <a:ext cx="360000" cy="144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2B7F522-79E2-4799-8222-F3937F0A35E1}" type="slidenum">
              <a:rPr lang="en-GB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 smtClean="0"/>
          </a:p>
        </p:txBody>
      </p:sp>
      <p:sp>
        <p:nvSpPr>
          <p:cNvPr id="18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627062" y="6524100"/>
            <a:ext cx="2856000" cy="144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063" y="320275"/>
            <a:ext cx="9793287" cy="86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7062" y="1379538"/>
            <a:ext cx="4830583" cy="4881562"/>
          </a:xfrm>
        </p:spPr>
        <p:txBody>
          <a:bodyPr/>
          <a:lstStyle>
            <a:lvl1pPr>
              <a:defRPr baseline="0">
                <a:solidFill>
                  <a:srgbClr val="3C3C3C"/>
                </a:solidFill>
              </a:defRPr>
            </a:lvl1pPr>
            <a:lvl2pPr>
              <a:defRPr baseline="0">
                <a:solidFill>
                  <a:srgbClr val="3C3C3C"/>
                </a:solidFill>
              </a:defRPr>
            </a:lvl2pPr>
            <a:lvl3pPr>
              <a:defRPr baseline="0">
                <a:solidFill>
                  <a:srgbClr val="3C3C3C"/>
                </a:solidFill>
              </a:defRPr>
            </a:lvl3pPr>
            <a:lvl4pPr>
              <a:defRPr baseline="0">
                <a:solidFill>
                  <a:srgbClr val="3C3C3C"/>
                </a:solidFill>
              </a:defRPr>
            </a:lvl4pPr>
            <a:lvl5pPr>
              <a:defRPr baseline="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7"/>
          </p:nvPr>
        </p:nvSpPr>
        <p:spPr>
          <a:xfrm>
            <a:off x="5611812" y="1379538"/>
            <a:ext cx="4808539" cy="2306817"/>
          </a:xfrm>
        </p:spPr>
        <p:txBody>
          <a:bodyPr/>
          <a:lstStyle>
            <a:lvl1pPr>
              <a:defRPr baseline="0">
                <a:solidFill>
                  <a:srgbClr val="3C3C3C"/>
                </a:solidFill>
              </a:defRPr>
            </a:lvl1pPr>
            <a:lvl2pPr>
              <a:defRPr baseline="0">
                <a:solidFill>
                  <a:srgbClr val="3C3C3C"/>
                </a:solidFill>
              </a:defRPr>
            </a:lvl2pPr>
            <a:lvl3pPr>
              <a:defRPr baseline="0">
                <a:solidFill>
                  <a:srgbClr val="3C3C3C"/>
                </a:solidFill>
              </a:defRPr>
            </a:lvl3pPr>
            <a:lvl4pPr>
              <a:defRPr baseline="0">
                <a:solidFill>
                  <a:srgbClr val="3C3C3C"/>
                </a:solidFill>
              </a:defRPr>
            </a:lvl4pPr>
            <a:lvl5pPr>
              <a:defRPr baseline="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/>
          </p:nvPr>
        </p:nvSpPr>
        <p:spPr>
          <a:xfrm>
            <a:off x="5611812" y="3954283"/>
            <a:ext cx="4808539" cy="2306817"/>
          </a:xfrm>
        </p:spPr>
        <p:txBody>
          <a:bodyPr/>
          <a:lstStyle>
            <a:lvl1pPr>
              <a:defRPr baseline="0">
                <a:solidFill>
                  <a:srgbClr val="3C3C3C"/>
                </a:solidFill>
              </a:defRPr>
            </a:lvl1pPr>
            <a:lvl2pPr>
              <a:defRPr baseline="0">
                <a:solidFill>
                  <a:srgbClr val="3C3C3C"/>
                </a:solidFill>
              </a:defRPr>
            </a:lvl2pPr>
            <a:lvl3pPr>
              <a:defRPr baseline="0">
                <a:solidFill>
                  <a:srgbClr val="3C3C3C"/>
                </a:solidFill>
              </a:defRPr>
            </a:lvl3pPr>
            <a:lvl4pPr>
              <a:defRPr baseline="0">
                <a:solidFill>
                  <a:srgbClr val="3C3C3C"/>
                </a:solidFill>
              </a:defRPr>
            </a:lvl4pPr>
            <a:lvl5pPr>
              <a:defRPr baseline="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3" name="Date Placeholder 7"/>
          <p:cNvSpPr>
            <a:spLocks noGrp="1"/>
          </p:cNvSpPr>
          <p:nvPr>
            <p:ph type="dt" sz="half" idx="10"/>
          </p:nvPr>
        </p:nvSpPr>
        <p:spPr>
          <a:xfrm>
            <a:off x="4117889" y="6524100"/>
            <a:ext cx="900000" cy="144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8/16/2010</a:t>
            </a:r>
            <a:endParaRPr lang="en-GB" dirty="0" smtClean="0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5084045" y="6524100"/>
            <a:ext cx="360000" cy="144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2B7F522-79E2-4799-8222-F3937F0A35E1}" type="slidenum">
              <a:rPr lang="en-GB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 smtClean="0"/>
          </a:p>
        </p:txBody>
      </p:sp>
      <p:sp>
        <p:nvSpPr>
          <p:cNvPr id="16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627062" y="6524100"/>
            <a:ext cx="2856000" cy="144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063" y="320275"/>
            <a:ext cx="9793287" cy="86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27063" y="1379538"/>
            <a:ext cx="4830583" cy="2306817"/>
          </a:xfrm>
        </p:spPr>
        <p:txBody>
          <a:bodyPr/>
          <a:lstStyle>
            <a:lvl1pPr>
              <a:defRPr baseline="0">
                <a:solidFill>
                  <a:srgbClr val="3C3C3C"/>
                </a:solidFill>
              </a:defRPr>
            </a:lvl1pPr>
            <a:lvl2pPr>
              <a:defRPr baseline="0">
                <a:solidFill>
                  <a:srgbClr val="3C3C3C"/>
                </a:solidFill>
              </a:defRPr>
            </a:lvl2pPr>
            <a:lvl3pPr>
              <a:defRPr baseline="0">
                <a:solidFill>
                  <a:srgbClr val="3C3C3C"/>
                </a:solidFill>
              </a:defRPr>
            </a:lvl3pPr>
            <a:lvl4pPr>
              <a:defRPr baseline="0">
                <a:solidFill>
                  <a:srgbClr val="3C3C3C"/>
                </a:solidFill>
              </a:defRPr>
            </a:lvl4pPr>
            <a:lvl5pPr>
              <a:defRPr baseline="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27063" y="3954283"/>
            <a:ext cx="4830583" cy="230681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21"/>
          </p:nvPr>
        </p:nvSpPr>
        <p:spPr>
          <a:xfrm>
            <a:off x="5611812" y="1379538"/>
            <a:ext cx="4808539" cy="230681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idx="22"/>
          </p:nvPr>
        </p:nvSpPr>
        <p:spPr>
          <a:xfrm>
            <a:off x="5611812" y="3954283"/>
            <a:ext cx="4808539" cy="230681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0" name="Date Placeholder 7"/>
          <p:cNvSpPr>
            <a:spLocks noGrp="1"/>
          </p:cNvSpPr>
          <p:nvPr>
            <p:ph type="dt" sz="half" idx="10"/>
          </p:nvPr>
        </p:nvSpPr>
        <p:spPr>
          <a:xfrm>
            <a:off x="4117889" y="6524100"/>
            <a:ext cx="900000" cy="144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8/16/2010</a:t>
            </a:r>
            <a:endParaRPr lang="en-GB" dirty="0" smtClean="0"/>
          </a:p>
        </p:txBody>
      </p:sp>
      <p:sp>
        <p:nvSpPr>
          <p:cNvPr id="2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5084045" y="6524100"/>
            <a:ext cx="360000" cy="144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2B7F522-79E2-4799-8222-F3937F0A35E1}" type="slidenum">
              <a:rPr lang="en-GB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 smtClean="0"/>
          </a:p>
        </p:txBody>
      </p:sp>
      <p:sp>
        <p:nvSpPr>
          <p:cNvPr id="22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627062" y="6524100"/>
            <a:ext cx="2856000" cy="144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w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063" y="320275"/>
            <a:ext cx="9793287" cy="86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9"/>
          </p:nvPr>
        </p:nvSpPr>
        <p:spPr>
          <a:xfrm>
            <a:off x="627063" y="1379538"/>
            <a:ext cx="9793287" cy="230681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20"/>
          </p:nvPr>
        </p:nvSpPr>
        <p:spPr>
          <a:xfrm>
            <a:off x="627063" y="3954283"/>
            <a:ext cx="9793287" cy="230681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4117889" y="6524100"/>
            <a:ext cx="900000" cy="144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8/16/2010</a:t>
            </a:r>
            <a:endParaRPr lang="en-GB" dirty="0" smtClean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5084045" y="6524100"/>
            <a:ext cx="360000" cy="144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2B7F522-79E2-4799-8222-F3937F0A35E1}" type="slidenum">
              <a:rPr lang="en-GB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 smtClean="0"/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627062" y="6524100"/>
            <a:ext cx="2856000" cy="144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063" y="320275"/>
            <a:ext cx="9793287" cy="864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063" y="1379538"/>
            <a:ext cx="9793287" cy="48815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 på </a:t>
            </a:r>
            <a:r>
              <a:rPr lang="en-GB" noProof="0" dirty="0" err="1" smtClean="0"/>
              <a:t>bakgrundstexten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fyra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Nivå</a:t>
            </a:r>
            <a:r>
              <a:rPr lang="en-GB" noProof="0" dirty="0" smtClean="0"/>
              <a:t> fem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89379" y="6643313"/>
            <a:ext cx="90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70717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8/16/2010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379" y="6643313"/>
            <a:ext cx="2856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70717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5535" y="6643313"/>
            <a:ext cx="3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17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2B7F522-79E2-4799-8222-F3937F0A35E1}" type="slidenum">
              <a:rPr lang="en-GB" smtClean="0"/>
              <a:pPr/>
              <a:t>‹#›</a:t>
            </a:fld>
            <a:endParaRPr lang="en-GB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alphaModFix amt="30000"/>
          </a:blip>
          <a:stretch>
            <a:fillRect/>
          </a:stretch>
        </p:blipFill>
        <p:spPr>
          <a:xfrm>
            <a:off x="11017250" y="544285"/>
            <a:ext cx="2946400" cy="63137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615" y="5981366"/>
            <a:ext cx="717585" cy="5340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70" r:id="rId2"/>
    <p:sldLayoutId id="2147483698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87" r:id="rId9"/>
    <p:sldLayoutId id="2147483676" r:id="rId10"/>
    <p:sldLayoutId id="2147483689" r:id="rId11"/>
    <p:sldLayoutId id="2147483677" r:id="rId12"/>
    <p:sldLayoutId id="2147483699" r:id="rId13"/>
    <p:sldLayoutId id="2147483700" r:id="rId14"/>
    <p:sldLayoutId id="2147483704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 baseline="0">
          <a:solidFill>
            <a:schemeClr val="accent1"/>
          </a:solidFill>
          <a:latin typeface="century gothic" charset="0"/>
          <a:ea typeface="+mj-ea"/>
          <a:cs typeface="Arial" pitchFamily="34" charset="0"/>
        </a:defRPr>
      </a:lvl1pPr>
    </p:titleStyle>
    <p:bodyStyle>
      <a:lvl1pPr marL="449263" indent="-449263" algn="l" defTabSz="914400" rtl="0" eaLnBrk="1" latinLnBrk="0" hangingPunct="1">
        <a:lnSpc>
          <a:spcPct val="105000"/>
        </a:lnSpc>
        <a:spcBef>
          <a:spcPts val="1800"/>
        </a:spcBef>
        <a:buFont typeface="Arial" pitchFamily="34" charset="0"/>
        <a:buChar char="•"/>
        <a:defRPr sz="1600" kern="1200" baseline="0">
          <a:solidFill>
            <a:srgbClr val="3C3C3C"/>
          </a:solidFill>
          <a:latin typeface="+mn-lt"/>
          <a:ea typeface="+mn-ea"/>
          <a:cs typeface="+mn-cs"/>
        </a:defRPr>
      </a:lvl1pPr>
      <a:lvl2pPr marL="804863" indent="-347663" algn="l" defTabSz="914400" rtl="0" eaLnBrk="1" latinLnBrk="0" hangingPunct="1">
        <a:lnSpc>
          <a:spcPct val="105000"/>
        </a:lnSpc>
        <a:spcBef>
          <a:spcPts val="350"/>
        </a:spcBef>
        <a:buFont typeface="Arial" pitchFamily="34" charset="0"/>
        <a:buChar char="–"/>
        <a:defRPr sz="1600" kern="1200" baseline="0">
          <a:solidFill>
            <a:srgbClr val="3C3C3C"/>
          </a:solidFill>
          <a:latin typeface="+mn-lt"/>
          <a:ea typeface="+mn-ea"/>
          <a:cs typeface="+mn-cs"/>
        </a:defRPr>
      </a:lvl2pPr>
      <a:lvl3pPr marL="1254125" indent="-449263" algn="l" defTabSz="914400" rtl="0" eaLnBrk="1" latinLnBrk="0" hangingPunct="1">
        <a:lnSpc>
          <a:spcPct val="105000"/>
        </a:lnSpc>
        <a:spcBef>
          <a:spcPts val="350"/>
        </a:spcBef>
        <a:buClrTx/>
        <a:buFont typeface="Arial" pitchFamily="34" charset="0"/>
        <a:buChar char="–"/>
        <a:defRPr sz="1600" kern="1200" baseline="0">
          <a:solidFill>
            <a:srgbClr val="3C3C3C"/>
          </a:solidFill>
          <a:latin typeface="+mn-lt"/>
          <a:ea typeface="+mn-ea"/>
          <a:cs typeface="+mn-cs"/>
        </a:defRPr>
      </a:lvl3pPr>
      <a:lvl4pPr marL="1701800" indent="-447675" algn="l" defTabSz="914400" rtl="0" eaLnBrk="1" latinLnBrk="0" hangingPunct="1">
        <a:lnSpc>
          <a:spcPct val="105000"/>
        </a:lnSpc>
        <a:spcBef>
          <a:spcPts val="350"/>
        </a:spcBef>
        <a:buFont typeface="Arial" pitchFamily="34" charset="0"/>
        <a:buChar char="–"/>
        <a:defRPr sz="1600" kern="1200" baseline="0">
          <a:solidFill>
            <a:srgbClr val="3C3C3C"/>
          </a:solidFill>
          <a:latin typeface="+mn-lt"/>
          <a:ea typeface="+mn-ea"/>
          <a:cs typeface="+mn-cs"/>
        </a:defRPr>
      </a:lvl4pPr>
      <a:lvl5pPr marL="2151063" indent="-449263" algn="l" defTabSz="914400" rtl="0" eaLnBrk="1" latinLnBrk="0" hangingPunct="1">
        <a:lnSpc>
          <a:spcPct val="105000"/>
        </a:lnSpc>
        <a:spcBef>
          <a:spcPts val="350"/>
        </a:spcBef>
        <a:buClrTx/>
        <a:buFont typeface="Arial" pitchFamily="34" charset="0"/>
        <a:buChar char="–"/>
        <a:defRPr sz="1600" kern="1200" baseline="0">
          <a:solidFill>
            <a:srgbClr val="3C3C3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emf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jpg"/><Relationship Id="rId5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Ahlstrom-</a:t>
            </a:r>
            <a:r>
              <a:rPr lang="en-GB" dirty="0" err="1" smtClean="0"/>
              <a:t>Munksjö</a:t>
            </a:r>
            <a:endParaRPr lang="en-GB" dirty="0"/>
          </a:p>
          <a:p>
            <a:r>
              <a:rPr lang="en-GB" dirty="0" smtClean="0"/>
              <a:t>Filtration &amp; Performance BA </a:t>
            </a:r>
            <a:endParaRPr lang="en-GB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1"/>
          </p:nvPr>
        </p:nvSpPr>
        <p:spPr>
          <a:xfrm>
            <a:off x="722312" y="4640561"/>
            <a:ext cx="8199437" cy="508000"/>
          </a:xfrm>
        </p:spPr>
        <p:txBody>
          <a:bodyPr/>
          <a:lstStyle/>
          <a:p>
            <a:r>
              <a:rPr lang="en-GB" dirty="0" smtClean="0"/>
              <a:t>DEC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86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="" xmlns:a16="http://schemas.microsoft.com/office/drawing/2014/main" id="{38275867-6183-41BA-BDF8-D2FDF32B6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Business area</a:t>
            </a:r>
            <a:br>
              <a:rPr lang="en-US" sz="1800" dirty="0" smtClean="0"/>
            </a:br>
            <a:r>
              <a:rPr lang="en-US" dirty="0" smtClean="0"/>
              <a:t>Filtration &amp; Performance</a:t>
            </a:r>
            <a:endParaRPr lang="en-US" dirty="0"/>
          </a:p>
        </p:txBody>
      </p:sp>
      <p:graphicFrame>
        <p:nvGraphicFramePr>
          <p:cNvPr id="17" name="Diagram 70">
            <a:extLst>
              <a:ext uri="{FF2B5EF4-FFF2-40B4-BE49-F238E27FC236}">
                <a16:creationId xmlns="" xmlns:a16="http://schemas.microsoft.com/office/drawing/2014/main" id="{128BFAEB-CE19-45D0-BEAE-0C8A6F403B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018453"/>
              </p:ext>
            </p:extLst>
          </p:nvPr>
        </p:nvGraphicFramePr>
        <p:xfrm>
          <a:off x="6080297" y="4326911"/>
          <a:ext cx="2284220" cy="247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ruta 71">
            <a:extLst>
              <a:ext uri="{FF2B5EF4-FFF2-40B4-BE49-F238E27FC236}">
                <a16:creationId xmlns="" xmlns:a16="http://schemas.microsoft.com/office/drawing/2014/main" id="{298C11B2-7E0C-4168-ACC0-AA07B27114B3}"/>
              </a:ext>
            </a:extLst>
          </p:cNvPr>
          <p:cNvSpPr txBox="1"/>
          <p:nvPr/>
        </p:nvSpPr>
        <p:spPr>
          <a:xfrm>
            <a:off x="6475280" y="4929683"/>
            <a:ext cx="1494255" cy="127220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1050" dirty="0" smtClean="0"/>
              <a:t>Exposure</a:t>
            </a:r>
            <a:br>
              <a:rPr lang="en-US" sz="1050" dirty="0" smtClean="0"/>
            </a:br>
            <a:r>
              <a:rPr lang="en-US" sz="1050" dirty="0" smtClean="0"/>
              <a:t>to customer</a:t>
            </a:r>
            <a:br>
              <a:rPr lang="en-US" sz="1050" dirty="0" smtClean="0"/>
            </a:br>
            <a:r>
              <a:rPr lang="en-US" sz="1050" dirty="0" smtClean="0"/>
              <a:t>sectors </a:t>
            </a:r>
            <a:endParaRPr lang="en-US" sz="1050" dirty="0"/>
          </a:p>
        </p:txBody>
      </p:sp>
      <p:grpSp>
        <p:nvGrpSpPr>
          <p:cNvPr id="19" name="Grupp 72">
            <a:extLst>
              <a:ext uri="{FF2B5EF4-FFF2-40B4-BE49-F238E27FC236}">
                <a16:creationId xmlns="" xmlns:a16="http://schemas.microsoft.com/office/drawing/2014/main" id="{426DF7A7-EFC9-4DE2-B6FD-7A48A99E930A}"/>
              </a:ext>
            </a:extLst>
          </p:cNvPr>
          <p:cNvGrpSpPr/>
          <p:nvPr/>
        </p:nvGrpSpPr>
        <p:grpSpPr>
          <a:xfrm>
            <a:off x="8251682" y="5256970"/>
            <a:ext cx="3031198" cy="694200"/>
            <a:chOff x="3231005" y="5277321"/>
            <a:chExt cx="3031198" cy="694200"/>
          </a:xfrm>
        </p:grpSpPr>
        <p:sp>
          <p:nvSpPr>
            <p:cNvPr id="20" name="Ofullständig cirkel 73">
              <a:extLst>
                <a:ext uri="{FF2B5EF4-FFF2-40B4-BE49-F238E27FC236}">
                  <a16:creationId xmlns="" xmlns:a16="http://schemas.microsoft.com/office/drawing/2014/main" id="{2016471C-0DDC-4B09-9F91-F107BDCA9750}"/>
                </a:ext>
              </a:extLst>
            </p:cNvPr>
            <p:cNvSpPr/>
            <p:nvPr/>
          </p:nvSpPr>
          <p:spPr>
            <a:xfrm>
              <a:off x="3231005" y="5277321"/>
              <a:ext cx="178905" cy="178905"/>
            </a:xfrm>
            <a:prstGeom prst="pie">
              <a:avLst>
                <a:gd name="adj1" fmla="val 5399995"/>
                <a:gd name="adj2" fmla="val 16200000"/>
              </a:avLst>
            </a:prstGeom>
            <a:solidFill>
              <a:srgbClr val="682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1" name="Ofullständig cirkel 74">
              <a:extLst>
                <a:ext uri="{FF2B5EF4-FFF2-40B4-BE49-F238E27FC236}">
                  <a16:creationId xmlns="" xmlns:a16="http://schemas.microsoft.com/office/drawing/2014/main" id="{F360F16C-F843-46A1-ABAB-51735605EFF7}"/>
                </a:ext>
              </a:extLst>
            </p:cNvPr>
            <p:cNvSpPr/>
            <p:nvPr/>
          </p:nvSpPr>
          <p:spPr>
            <a:xfrm>
              <a:off x="3231005" y="5525800"/>
              <a:ext cx="178905" cy="178905"/>
            </a:xfrm>
            <a:prstGeom prst="pie">
              <a:avLst>
                <a:gd name="adj1" fmla="val 5399995"/>
                <a:gd name="adj2" fmla="val 16200000"/>
              </a:avLst>
            </a:prstGeom>
            <a:solidFill>
              <a:srgbClr val="7E5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2" name="Ofullständig cirkel 75">
              <a:extLst>
                <a:ext uri="{FF2B5EF4-FFF2-40B4-BE49-F238E27FC236}">
                  <a16:creationId xmlns="" xmlns:a16="http://schemas.microsoft.com/office/drawing/2014/main" id="{425399F7-00BB-4BB5-99B4-9281D5ED8075}"/>
                </a:ext>
              </a:extLst>
            </p:cNvPr>
            <p:cNvSpPr/>
            <p:nvPr/>
          </p:nvSpPr>
          <p:spPr>
            <a:xfrm>
              <a:off x="3231005" y="5774279"/>
              <a:ext cx="178905" cy="178905"/>
            </a:xfrm>
            <a:prstGeom prst="pie">
              <a:avLst>
                <a:gd name="adj1" fmla="val 5399995"/>
                <a:gd name="adj2" fmla="val 16200000"/>
              </a:avLst>
            </a:prstGeom>
            <a:solidFill>
              <a:srgbClr val="896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ruta 76">
              <a:extLst>
                <a:ext uri="{FF2B5EF4-FFF2-40B4-BE49-F238E27FC236}">
                  <a16:creationId xmlns="" xmlns:a16="http://schemas.microsoft.com/office/drawing/2014/main" id="{D20F0307-126D-4674-9527-99690E0993E6}"/>
                </a:ext>
              </a:extLst>
            </p:cNvPr>
            <p:cNvSpPr txBox="1"/>
            <p:nvPr/>
          </p:nvSpPr>
          <p:spPr>
            <a:xfrm>
              <a:off x="3409910" y="5277321"/>
              <a:ext cx="914400" cy="17890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1050" dirty="0" smtClean="0"/>
                <a:t>Automotive</a:t>
              </a:r>
              <a:endParaRPr lang="en-US" sz="1050" dirty="0"/>
            </a:p>
          </p:txBody>
        </p:sp>
        <p:sp>
          <p:nvSpPr>
            <p:cNvPr id="24" name="textruta 77">
              <a:extLst>
                <a:ext uri="{FF2B5EF4-FFF2-40B4-BE49-F238E27FC236}">
                  <a16:creationId xmlns="" xmlns:a16="http://schemas.microsoft.com/office/drawing/2014/main" id="{969AA05A-F765-40B7-AC15-9F8904DD7031}"/>
                </a:ext>
              </a:extLst>
            </p:cNvPr>
            <p:cNvSpPr txBox="1"/>
            <p:nvPr/>
          </p:nvSpPr>
          <p:spPr>
            <a:xfrm>
              <a:off x="3409910" y="5524928"/>
              <a:ext cx="914400" cy="17890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1050" dirty="0" smtClean="0"/>
                <a:t>Construction</a:t>
              </a:r>
              <a:endParaRPr lang="en-US" sz="1050" dirty="0"/>
            </a:p>
          </p:txBody>
        </p:sp>
        <p:sp>
          <p:nvSpPr>
            <p:cNvPr id="25" name="textruta 78">
              <a:extLst>
                <a:ext uri="{FF2B5EF4-FFF2-40B4-BE49-F238E27FC236}">
                  <a16:creationId xmlns="" xmlns:a16="http://schemas.microsoft.com/office/drawing/2014/main" id="{5619635C-8F3C-4A0F-B93C-06842F99A99D}"/>
                </a:ext>
              </a:extLst>
            </p:cNvPr>
            <p:cNvSpPr txBox="1"/>
            <p:nvPr/>
          </p:nvSpPr>
          <p:spPr>
            <a:xfrm>
              <a:off x="3409909" y="5780257"/>
              <a:ext cx="1557863" cy="178905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r>
                <a:rPr lang="en-US" sz="1050" dirty="0" smtClean="0"/>
                <a:t>Non-food </a:t>
              </a:r>
              <a:br>
                <a:rPr lang="en-US" sz="1050" dirty="0" smtClean="0"/>
              </a:br>
              <a:r>
                <a:rPr lang="en-US" sz="1050" dirty="0" smtClean="0"/>
                <a:t>consumer goods</a:t>
              </a:r>
              <a:endParaRPr lang="en-US" sz="1050" dirty="0"/>
            </a:p>
          </p:txBody>
        </p:sp>
        <p:sp>
          <p:nvSpPr>
            <p:cNvPr id="26" name="Ofullständig cirkel 80">
              <a:extLst>
                <a:ext uri="{FF2B5EF4-FFF2-40B4-BE49-F238E27FC236}">
                  <a16:creationId xmlns="" xmlns:a16="http://schemas.microsoft.com/office/drawing/2014/main" id="{6C678EFD-1999-4A8D-A770-307FBACEDEE2}"/>
                </a:ext>
              </a:extLst>
            </p:cNvPr>
            <p:cNvSpPr/>
            <p:nvPr/>
          </p:nvSpPr>
          <p:spPr>
            <a:xfrm>
              <a:off x="4525436" y="5281958"/>
              <a:ext cx="178905" cy="178905"/>
            </a:xfrm>
            <a:prstGeom prst="pie">
              <a:avLst>
                <a:gd name="adj1" fmla="val 5399995"/>
                <a:gd name="adj2" fmla="val 16200000"/>
              </a:avLst>
            </a:prstGeom>
            <a:solidFill>
              <a:srgbClr val="9572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ruta 81">
              <a:extLst>
                <a:ext uri="{FF2B5EF4-FFF2-40B4-BE49-F238E27FC236}">
                  <a16:creationId xmlns="" xmlns:a16="http://schemas.microsoft.com/office/drawing/2014/main" id="{4EAED9BA-173D-4FB0-A052-EDC6C7A40BFB}"/>
                </a:ext>
              </a:extLst>
            </p:cNvPr>
            <p:cNvSpPr txBox="1"/>
            <p:nvPr/>
          </p:nvSpPr>
          <p:spPr>
            <a:xfrm>
              <a:off x="4704340" y="5281958"/>
              <a:ext cx="1557863" cy="17890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1050" dirty="0" smtClean="0"/>
                <a:t>Energy</a:t>
              </a:r>
              <a:endParaRPr lang="en-US" sz="1050" dirty="0"/>
            </a:p>
          </p:txBody>
        </p:sp>
        <p:sp>
          <p:nvSpPr>
            <p:cNvPr id="28" name="Ofullständig cirkel 82">
              <a:extLst>
                <a:ext uri="{FF2B5EF4-FFF2-40B4-BE49-F238E27FC236}">
                  <a16:creationId xmlns="" xmlns:a16="http://schemas.microsoft.com/office/drawing/2014/main" id="{02266D4E-D693-40A6-BEAB-06ADABD023FB}"/>
                </a:ext>
              </a:extLst>
            </p:cNvPr>
            <p:cNvSpPr/>
            <p:nvPr/>
          </p:nvSpPr>
          <p:spPr>
            <a:xfrm>
              <a:off x="4525436" y="5537287"/>
              <a:ext cx="178905" cy="178905"/>
            </a:xfrm>
            <a:prstGeom prst="pie">
              <a:avLst>
                <a:gd name="adj1" fmla="val 5399995"/>
                <a:gd name="adj2" fmla="val 16200000"/>
              </a:avLst>
            </a:prstGeom>
            <a:solidFill>
              <a:srgbClr val="A384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ruta 83">
              <a:extLst>
                <a:ext uri="{FF2B5EF4-FFF2-40B4-BE49-F238E27FC236}">
                  <a16:creationId xmlns="" xmlns:a16="http://schemas.microsoft.com/office/drawing/2014/main" id="{7025C090-05A3-451B-8010-50178A04A1BE}"/>
                </a:ext>
              </a:extLst>
            </p:cNvPr>
            <p:cNvSpPr txBox="1"/>
            <p:nvPr/>
          </p:nvSpPr>
          <p:spPr>
            <a:xfrm>
              <a:off x="4704340" y="5537287"/>
              <a:ext cx="1557863" cy="17890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1050" dirty="0" smtClean="0"/>
                <a:t>General industry</a:t>
              </a:r>
              <a:endParaRPr lang="en-US" sz="1050" dirty="0"/>
            </a:p>
          </p:txBody>
        </p:sp>
        <p:sp>
          <p:nvSpPr>
            <p:cNvPr id="30" name="Ofullständig cirkel 84">
              <a:extLst>
                <a:ext uri="{FF2B5EF4-FFF2-40B4-BE49-F238E27FC236}">
                  <a16:creationId xmlns="" xmlns:a16="http://schemas.microsoft.com/office/drawing/2014/main" id="{08B020BE-0A17-45F3-B3E1-1D112338572F}"/>
                </a:ext>
              </a:extLst>
            </p:cNvPr>
            <p:cNvSpPr/>
            <p:nvPr/>
          </p:nvSpPr>
          <p:spPr>
            <a:xfrm>
              <a:off x="4525436" y="5781712"/>
              <a:ext cx="178905" cy="178905"/>
            </a:xfrm>
            <a:prstGeom prst="pie">
              <a:avLst>
                <a:gd name="adj1" fmla="val 5399995"/>
                <a:gd name="adj2" fmla="val 16200000"/>
              </a:avLst>
            </a:prstGeom>
            <a:solidFill>
              <a:srgbClr val="B19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1" name="textruta 85">
              <a:extLst>
                <a:ext uri="{FF2B5EF4-FFF2-40B4-BE49-F238E27FC236}">
                  <a16:creationId xmlns="" xmlns:a16="http://schemas.microsoft.com/office/drawing/2014/main" id="{E7E7FB31-CBBA-4328-A797-B2721BFA6CA4}"/>
                </a:ext>
              </a:extLst>
            </p:cNvPr>
            <p:cNvSpPr txBox="1"/>
            <p:nvPr/>
          </p:nvSpPr>
          <p:spPr>
            <a:xfrm>
              <a:off x="4704340" y="5792616"/>
              <a:ext cx="1557863" cy="178905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r>
                <a:rPr lang="en-US" sz="1050" dirty="0" smtClean="0"/>
                <a:t>Health care &amp; </a:t>
              </a:r>
              <a:br>
                <a:rPr lang="en-US" sz="1050" dirty="0" smtClean="0"/>
              </a:br>
              <a:r>
                <a:rPr lang="en-US" sz="1050" dirty="0" smtClean="0"/>
                <a:t>life science</a:t>
              </a:r>
              <a:endParaRPr lang="en-US" sz="1050" dirty="0"/>
            </a:p>
          </p:txBody>
        </p:sp>
      </p:grpSp>
      <p:pic>
        <p:nvPicPr>
          <p:cNvPr id="32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660" y="2040129"/>
            <a:ext cx="4462796" cy="2273686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285"/>
          <p:cNvSpPr/>
          <p:nvPr/>
        </p:nvSpPr>
        <p:spPr>
          <a:xfrm>
            <a:off x="10149814" y="2923179"/>
            <a:ext cx="36212" cy="39834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34" name="Shape 285"/>
          <p:cNvSpPr/>
          <p:nvPr/>
        </p:nvSpPr>
        <p:spPr>
          <a:xfrm>
            <a:off x="10060329" y="2964587"/>
            <a:ext cx="36212" cy="39834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35" name="Shape 285"/>
          <p:cNvSpPr/>
          <p:nvPr/>
        </p:nvSpPr>
        <p:spPr>
          <a:xfrm>
            <a:off x="8779003" y="2840643"/>
            <a:ext cx="36212" cy="39834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36" name="Shape 285"/>
          <p:cNvSpPr/>
          <p:nvPr/>
        </p:nvSpPr>
        <p:spPr>
          <a:xfrm>
            <a:off x="7981957" y="3736434"/>
            <a:ext cx="36212" cy="39834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37" name="Shape 285"/>
          <p:cNvSpPr/>
          <p:nvPr/>
        </p:nvSpPr>
        <p:spPr>
          <a:xfrm>
            <a:off x="7689699" y="2884981"/>
            <a:ext cx="36212" cy="39834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38" name="Shape 285"/>
          <p:cNvSpPr/>
          <p:nvPr/>
        </p:nvSpPr>
        <p:spPr>
          <a:xfrm>
            <a:off x="8985366" y="2484658"/>
            <a:ext cx="36212" cy="39834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39" name="Shape 285"/>
          <p:cNvSpPr/>
          <p:nvPr/>
        </p:nvSpPr>
        <p:spPr>
          <a:xfrm>
            <a:off x="7598241" y="2849874"/>
            <a:ext cx="36212" cy="39834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40" name="Shape 285"/>
          <p:cNvSpPr/>
          <p:nvPr/>
        </p:nvSpPr>
        <p:spPr>
          <a:xfrm>
            <a:off x="8681392" y="2710126"/>
            <a:ext cx="36212" cy="39834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41" name="Shape 285"/>
          <p:cNvSpPr/>
          <p:nvPr/>
        </p:nvSpPr>
        <p:spPr>
          <a:xfrm>
            <a:off x="8666029" y="2836471"/>
            <a:ext cx="36212" cy="39834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42" name="Shape 285"/>
          <p:cNvSpPr/>
          <p:nvPr/>
        </p:nvSpPr>
        <p:spPr>
          <a:xfrm>
            <a:off x="8640872" y="2801845"/>
            <a:ext cx="36212" cy="39834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43" name="Shape 285"/>
          <p:cNvSpPr/>
          <p:nvPr/>
        </p:nvSpPr>
        <p:spPr>
          <a:xfrm>
            <a:off x="8935775" y="2481979"/>
            <a:ext cx="36212" cy="39834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44" name="Shape 285"/>
          <p:cNvSpPr/>
          <p:nvPr/>
        </p:nvSpPr>
        <p:spPr>
          <a:xfrm>
            <a:off x="8962432" y="2508078"/>
            <a:ext cx="36212" cy="39834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45" name="Shape 285"/>
          <p:cNvSpPr/>
          <p:nvPr/>
        </p:nvSpPr>
        <p:spPr>
          <a:xfrm>
            <a:off x="8802182" y="2536230"/>
            <a:ext cx="36212" cy="39834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46" name="Shape 285"/>
          <p:cNvSpPr/>
          <p:nvPr/>
        </p:nvSpPr>
        <p:spPr>
          <a:xfrm>
            <a:off x="9148561" y="2636479"/>
            <a:ext cx="36212" cy="39834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47" name="AutoShape 77"/>
          <p:cNvSpPr>
            <a:spLocks noChangeArrowheads="1"/>
          </p:cNvSpPr>
          <p:nvPr/>
        </p:nvSpPr>
        <p:spPr bwMode="auto">
          <a:xfrm>
            <a:off x="10355615" y="2586879"/>
            <a:ext cx="1283681" cy="246494"/>
          </a:xfrm>
          <a:prstGeom prst="roundRect">
            <a:avLst>
              <a:gd name="adj" fmla="val 16667"/>
            </a:avLst>
          </a:prstGeom>
          <a:solidFill>
            <a:srgbClr val="7C427F">
              <a:alpha val="54118"/>
            </a:srgbClr>
          </a:solidFill>
          <a:ln>
            <a:noFill/>
          </a:ln>
          <a:extLst/>
        </p:spPr>
        <p:txBody>
          <a:bodyPr wrap="none" lIns="121268" tIns="60634" rIns="121268" bIns="60634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t" hangingPunct="1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en-US" altLang="en-US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Binzhou </a:t>
            </a:r>
            <a:r>
              <a:rPr lang="en-US" alt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</a:t>
            </a:r>
            <a:r>
              <a:rPr lang="en-US" altLang="en-US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China</a:t>
            </a:r>
            <a:endParaRPr lang="en-US" alt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AutoShape 77"/>
          <p:cNvSpPr>
            <a:spLocks noChangeArrowheads="1"/>
          </p:cNvSpPr>
          <p:nvPr/>
        </p:nvSpPr>
        <p:spPr bwMode="auto">
          <a:xfrm>
            <a:off x="7338269" y="2452817"/>
            <a:ext cx="1283681" cy="246494"/>
          </a:xfrm>
          <a:prstGeom prst="roundRect">
            <a:avLst>
              <a:gd name="adj" fmla="val 16667"/>
            </a:avLst>
          </a:prstGeom>
          <a:solidFill>
            <a:srgbClr val="7C427F">
              <a:alpha val="54118"/>
            </a:srgbClr>
          </a:solidFill>
          <a:ln>
            <a:noFill/>
          </a:ln>
          <a:extLst/>
        </p:spPr>
        <p:txBody>
          <a:bodyPr wrap="none" lIns="121268" tIns="60634" rIns="121268" bIns="60634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t" hangingPunct="1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en-US" altLang="en-US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Malmedy </a:t>
            </a:r>
            <a:r>
              <a:rPr lang="en-US" alt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</a:t>
            </a:r>
            <a:r>
              <a:rPr lang="en-US" altLang="en-US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Belgium</a:t>
            </a:r>
            <a:endParaRPr lang="en-US" alt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AutoShape 77"/>
          <p:cNvSpPr>
            <a:spLocks noChangeArrowheads="1"/>
          </p:cNvSpPr>
          <p:nvPr/>
        </p:nvSpPr>
        <p:spPr bwMode="auto">
          <a:xfrm>
            <a:off x="7418560" y="2972875"/>
            <a:ext cx="1283681" cy="246494"/>
          </a:xfrm>
          <a:prstGeom prst="roundRect">
            <a:avLst>
              <a:gd name="adj" fmla="val 16667"/>
            </a:avLst>
          </a:prstGeom>
          <a:solidFill>
            <a:srgbClr val="7C427F">
              <a:alpha val="54118"/>
            </a:srgbClr>
          </a:solidFill>
          <a:ln>
            <a:noFill/>
          </a:ln>
          <a:extLst/>
        </p:spPr>
        <p:txBody>
          <a:bodyPr wrap="none" lIns="121268" tIns="60634" rIns="121268" bIns="60634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t" hangingPunct="1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en-US" altLang="en-US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Brignoud </a:t>
            </a:r>
            <a:r>
              <a:rPr lang="en-US" alt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</a:t>
            </a:r>
            <a:r>
              <a:rPr lang="en-US" altLang="en-US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France</a:t>
            </a:r>
            <a:endParaRPr lang="en-US" alt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AutoShape 77"/>
          <p:cNvSpPr>
            <a:spLocks noChangeArrowheads="1"/>
          </p:cNvSpPr>
          <p:nvPr/>
        </p:nvSpPr>
        <p:spPr bwMode="auto">
          <a:xfrm>
            <a:off x="8712621" y="2986248"/>
            <a:ext cx="1283681" cy="246494"/>
          </a:xfrm>
          <a:prstGeom prst="roundRect">
            <a:avLst>
              <a:gd name="adj" fmla="val 16667"/>
            </a:avLst>
          </a:prstGeom>
          <a:solidFill>
            <a:srgbClr val="7C427F">
              <a:alpha val="54118"/>
            </a:srgbClr>
          </a:solidFill>
          <a:ln>
            <a:noFill/>
          </a:ln>
          <a:extLst/>
        </p:spPr>
        <p:txBody>
          <a:bodyPr wrap="none" lIns="121268" tIns="60634" rIns="121268" bIns="60634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t" hangingPunct="1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en-US" altLang="en-US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Turin </a:t>
            </a:r>
            <a:r>
              <a:rPr lang="en-US" alt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</a:t>
            </a:r>
            <a:r>
              <a:rPr lang="en-US" altLang="en-US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Italy</a:t>
            </a:r>
            <a:endParaRPr lang="en-US" alt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AutoShape 77"/>
          <p:cNvSpPr>
            <a:spLocks noChangeArrowheads="1"/>
          </p:cNvSpPr>
          <p:nvPr/>
        </p:nvSpPr>
        <p:spPr bwMode="auto">
          <a:xfrm>
            <a:off x="6034342" y="2527425"/>
            <a:ext cx="1283681" cy="246494"/>
          </a:xfrm>
          <a:prstGeom prst="roundRect">
            <a:avLst>
              <a:gd name="adj" fmla="val 16667"/>
            </a:avLst>
          </a:prstGeom>
          <a:solidFill>
            <a:srgbClr val="7C427F">
              <a:alpha val="54118"/>
            </a:srgbClr>
          </a:solidFill>
          <a:ln>
            <a:noFill/>
          </a:ln>
          <a:extLst/>
        </p:spPr>
        <p:txBody>
          <a:bodyPr wrap="none" lIns="121268" tIns="60634" rIns="121268" bIns="60634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t" hangingPunct="1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en-US" altLang="en-US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Taylorville </a:t>
            </a:r>
            <a:r>
              <a:rPr lang="en-US" alt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</a:t>
            </a:r>
            <a:r>
              <a:rPr lang="en-US" altLang="en-US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US</a:t>
            </a:r>
            <a:endParaRPr lang="en-US" alt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AutoShape 77"/>
          <p:cNvSpPr>
            <a:spLocks noChangeArrowheads="1"/>
          </p:cNvSpPr>
          <p:nvPr/>
        </p:nvSpPr>
        <p:spPr bwMode="auto">
          <a:xfrm>
            <a:off x="8970896" y="1864517"/>
            <a:ext cx="1283681" cy="246494"/>
          </a:xfrm>
          <a:prstGeom prst="roundRect">
            <a:avLst>
              <a:gd name="adj" fmla="val 16667"/>
            </a:avLst>
          </a:prstGeom>
          <a:solidFill>
            <a:srgbClr val="7C427F">
              <a:alpha val="54118"/>
            </a:srgbClr>
          </a:solidFill>
          <a:ln>
            <a:noFill/>
          </a:ln>
          <a:extLst/>
        </p:spPr>
        <p:txBody>
          <a:bodyPr wrap="none" lIns="121268" tIns="60634" rIns="121268" bIns="60634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t" hangingPunct="1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en-US" altLang="en-US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Tampere </a:t>
            </a:r>
            <a:r>
              <a:rPr lang="en-US" alt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</a:t>
            </a:r>
            <a:r>
              <a:rPr lang="en-US" altLang="en-US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Finland</a:t>
            </a:r>
            <a:endParaRPr lang="en-US" alt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AutoShape 77"/>
          <p:cNvSpPr>
            <a:spLocks noChangeArrowheads="1"/>
          </p:cNvSpPr>
          <p:nvPr/>
        </p:nvSpPr>
        <p:spPr bwMode="auto">
          <a:xfrm>
            <a:off x="6072441" y="2822673"/>
            <a:ext cx="1283681" cy="246494"/>
          </a:xfrm>
          <a:prstGeom prst="roundRect">
            <a:avLst>
              <a:gd name="adj" fmla="val 16667"/>
            </a:avLst>
          </a:prstGeom>
          <a:solidFill>
            <a:srgbClr val="7C427F">
              <a:alpha val="54118"/>
            </a:srgbClr>
          </a:solidFill>
          <a:ln>
            <a:noFill/>
          </a:ln>
          <a:extLst/>
        </p:spPr>
        <p:txBody>
          <a:bodyPr wrap="none" lIns="121268" tIns="60634" rIns="121268" bIns="60634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t" hangingPunct="1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en-US" altLang="en-US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Madisonville </a:t>
            </a:r>
            <a:r>
              <a:rPr lang="en-US" alt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</a:t>
            </a:r>
            <a:r>
              <a:rPr lang="en-US" altLang="en-US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US</a:t>
            </a:r>
            <a:endParaRPr lang="en-US" alt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AutoShape 77"/>
          <p:cNvSpPr>
            <a:spLocks noChangeArrowheads="1"/>
          </p:cNvSpPr>
          <p:nvPr/>
        </p:nvSpPr>
        <p:spPr bwMode="auto">
          <a:xfrm>
            <a:off x="6503933" y="3844211"/>
            <a:ext cx="1283681" cy="246494"/>
          </a:xfrm>
          <a:prstGeom prst="roundRect">
            <a:avLst>
              <a:gd name="adj" fmla="val 16667"/>
            </a:avLst>
          </a:prstGeom>
          <a:solidFill>
            <a:srgbClr val="7C427F">
              <a:alpha val="54118"/>
            </a:srgbClr>
          </a:solidFill>
          <a:ln>
            <a:noFill/>
          </a:ln>
          <a:extLst/>
        </p:spPr>
        <p:txBody>
          <a:bodyPr wrap="none" lIns="121268" tIns="60634" rIns="121268" bIns="60634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t" hangingPunct="1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en-US" altLang="en-US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Louveira - Brazil</a:t>
            </a:r>
            <a:endParaRPr lang="en-US" alt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AutoShape 77"/>
          <p:cNvSpPr>
            <a:spLocks noChangeArrowheads="1"/>
          </p:cNvSpPr>
          <p:nvPr/>
        </p:nvSpPr>
        <p:spPr bwMode="auto">
          <a:xfrm>
            <a:off x="10575863" y="2841679"/>
            <a:ext cx="1283681" cy="246494"/>
          </a:xfrm>
          <a:prstGeom prst="roundRect">
            <a:avLst>
              <a:gd name="adj" fmla="val 16667"/>
            </a:avLst>
          </a:prstGeom>
          <a:solidFill>
            <a:srgbClr val="7C427F">
              <a:alpha val="54118"/>
            </a:srgbClr>
          </a:solidFill>
          <a:ln>
            <a:noFill/>
          </a:ln>
          <a:extLst/>
        </p:spPr>
        <p:txBody>
          <a:bodyPr wrap="none" lIns="121268" tIns="60634" rIns="121268" bIns="60634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t" hangingPunct="1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en-US" altLang="en-US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Hyun Poong – Korea</a:t>
            </a:r>
            <a:endParaRPr lang="en-US" alt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AutoShape 77"/>
          <p:cNvSpPr>
            <a:spLocks noChangeArrowheads="1"/>
          </p:cNvSpPr>
          <p:nvPr/>
        </p:nvSpPr>
        <p:spPr bwMode="auto">
          <a:xfrm>
            <a:off x="8695689" y="3271485"/>
            <a:ext cx="1283681" cy="246494"/>
          </a:xfrm>
          <a:prstGeom prst="roundRect">
            <a:avLst>
              <a:gd name="adj" fmla="val 16667"/>
            </a:avLst>
          </a:prstGeom>
          <a:solidFill>
            <a:srgbClr val="7C427F">
              <a:alpha val="54118"/>
            </a:srgbClr>
          </a:solidFill>
          <a:ln>
            <a:noFill/>
          </a:ln>
          <a:extLst/>
        </p:spPr>
        <p:txBody>
          <a:bodyPr wrap="none" lIns="121268" tIns="60634" rIns="121268" bIns="60634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t" hangingPunct="1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en-US" altLang="en-US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Fabriano </a:t>
            </a:r>
            <a:r>
              <a:rPr lang="en-US" alt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</a:t>
            </a:r>
            <a:r>
              <a:rPr lang="en-US" altLang="en-US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Italy</a:t>
            </a:r>
            <a:endParaRPr lang="en-US" alt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AutoShape 77"/>
          <p:cNvSpPr>
            <a:spLocks noChangeArrowheads="1"/>
          </p:cNvSpPr>
          <p:nvPr/>
        </p:nvSpPr>
        <p:spPr bwMode="auto">
          <a:xfrm>
            <a:off x="8962433" y="1286743"/>
            <a:ext cx="1283681" cy="246494"/>
          </a:xfrm>
          <a:prstGeom prst="roundRect">
            <a:avLst>
              <a:gd name="adj" fmla="val 16667"/>
            </a:avLst>
          </a:prstGeom>
          <a:solidFill>
            <a:srgbClr val="7C427F">
              <a:alpha val="54118"/>
            </a:srgbClr>
          </a:solidFill>
          <a:ln>
            <a:noFill/>
          </a:ln>
          <a:extLst/>
        </p:spPr>
        <p:txBody>
          <a:bodyPr wrap="none" lIns="121268" tIns="60634" rIns="121268" bIns="60634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t" hangingPunct="1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en-US" altLang="en-US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Mikkeli </a:t>
            </a:r>
            <a:r>
              <a:rPr lang="en-US" alt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</a:t>
            </a:r>
            <a:r>
              <a:rPr lang="en-US" altLang="en-US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Finland</a:t>
            </a:r>
            <a:endParaRPr lang="en-US" alt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AutoShape 77"/>
          <p:cNvSpPr>
            <a:spLocks noChangeArrowheads="1"/>
          </p:cNvSpPr>
          <p:nvPr/>
        </p:nvSpPr>
        <p:spPr bwMode="auto">
          <a:xfrm>
            <a:off x="8962432" y="1571981"/>
            <a:ext cx="1283681" cy="246494"/>
          </a:xfrm>
          <a:prstGeom prst="roundRect">
            <a:avLst>
              <a:gd name="adj" fmla="val 16667"/>
            </a:avLst>
          </a:prstGeom>
          <a:solidFill>
            <a:srgbClr val="7C427F">
              <a:alpha val="54118"/>
            </a:srgbClr>
          </a:solidFill>
          <a:ln>
            <a:noFill/>
          </a:ln>
          <a:extLst/>
        </p:spPr>
        <p:txBody>
          <a:bodyPr wrap="none" lIns="121268" tIns="60634" rIns="121268" bIns="60634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t" hangingPunct="1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en-US" altLang="en-US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Karhula </a:t>
            </a:r>
            <a:r>
              <a:rPr lang="en-US" alt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</a:t>
            </a:r>
            <a:r>
              <a:rPr lang="en-US" altLang="en-US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Finland</a:t>
            </a:r>
            <a:endParaRPr lang="en-US" alt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AutoShape 77"/>
          <p:cNvSpPr>
            <a:spLocks noChangeArrowheads="1"/>
          </p:cNvSpPr>
          <p:nvPr/>
        </p:nvSpPr>
        <p:spPr bwMode="auto">
          <a:xfrm>
            <a:off x="9492127" y="2238164"/>
            <a:ext cx="1283681" cy="246494"/>
          </a:xfrm>
          <a:prstGeom prst="roundRect">
            <a:avLst>
              <a:gd name="adj" fmla="val 16667"/>
            </a:avLst>
          </a:prstGeom>
          <a:solidFill>
            <a:srgbClr val="7C427F">
              <a:alpha val="54118"/>
            </a:srgbClr>
          </a:solidFill>
          <a:ln>
            <a:noFill/>
          </a:ln>
          <a:extLst/>
        </p:spPr>
        <p:txBody>
          <a:bodyPr wrap="none" lIns="121268" tIns="60634" rIns="121268" bIns="60634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t" hangingPunct="1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en-US" altLang="en-US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Tver </a:t>
            </a:r>
            <a:r>
              <a:rPr lang="en-US" alt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</a:t>
            </a:r>
            <a:r>
              <a:rPr lang="en-US" altLang="en-US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Russia</a:t>
            </a:r>
            <a:endParaRPr lang="en-US" alt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AutoShape 77"/>
          <p:cNvSpPr>
            <a:spLocks noChangeArrowheads="1"/>
          </p:cNvSpPr>
          <p:nvPr/>
        </p:nvSpPr>
        <p:spPr bwMode="auto">
          <a:xfrm>
            <a:off x="7607555" y="2132843"/>
            <a:ext cx="1283681" cy="246494"/>
          </a:xfrm>
          <a:prstGeom prst="roundRect">
            <a:avLst>
              <a:gd name="adj" fmla="val 16667"/>
            </a:avLst>
          </a:prstGeom>
          <a:solidFill>
            <a:srgbClr val="7C427F">
              <a:alpha val="54118"/>
            </a:srgbClr>
          </a:solidFill>
          <a:ln>
            <a:noFill/>
          </a:ln>
          <a:extLst/>
        </p:spPr>
        <p:txBody>
          <a:bodyPr wrap="none" lIns="121268" tIns="60634" rIns="121268" bIns="60634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t" hangingPunct="1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en-US" altLang="en-US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Ställdalen </a:t>
            </a:r>
            <a:r>
              <a:rPr lang="en-US" alt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</a:t>
            </a:r>
            <a:r>
              <a:rPr lang="en-US" altLang="en-US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Sweden</a:t>
            </a:r>
            <a:endParaRPr lang="en-US" alt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" name="Platshållare för bild 4">
            <a:extLst>
              <a:ext uri="{FF2B5EF4-FFF2-40B4-BE49-F238E27FC236}">
                <a16:creationId xmlns:a16="http://schemas.microsoft.com/office/drawing/2014/main" xmlns="" id="{49D3853E-5489-4B5D-AFA2-DEA0D97A526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3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" r="9134"/>
          <a:stretch/>
        </p:blipFill>
        <p:spPr bwMode="auto">
          <a:xfrm>
            <a:off x="8002999" y="1906340"/>
            <a:ext cx="3311200" cy="248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Kuva 61">
            <a:extLst>
              <a:ext uri="{FF2B5EF4-FFF2-40B4-BE49-F238E27FC236}">
                <a16:creationId xmlns="" xmlns:a16="http://schemas.microsoft.com/office/drawing/2014/main" id="{441BCA01-912F-0D47-9FEE-A8E46277F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72" y="1900915"/>
            <a:ext cx="3318428" cy="2488821"/>
          </a:xfrm>
          <a:prstGeom prst="rect">
            <a:avLst/>
          </a:prstGeom>
        </p:spPr>
      </p:pic>
      <p:pic>
        <p:nvPicPr>
          <p:cNvPr id="20" name="Kuva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641" y="1906340"/>
            <a:ext cx="3311195" cy="24833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064" y="381202"/>
            <a:ext cx="9793287" cy="864000"/>
          </a:xfrm>
        </p:spPr>
        <p:txBody>
          <a:bodyPr>
            <a:normAutofit/>
          </a:bodyPr>
          <a:lstStyle/>
          <a:p>
            <a:r>
              <a:rPr lang="en-GB" sz="3200" dirty="0"/>
              <a:t>Filtration and Performance: </a:t>
            </a:r>
            <a:r>
              <a:rPr lang="en-GB" sz="3200" dirty="0" smtClean="0"/>
              <a:t>Business Units</a:t>
            </a:r>
            <a:endParaRPr lang="en-GB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B7F522-79E2-4799-8222-F3937F0A35E1}" type="slidenum">
              <a:rPr lang="en-GB" smtClean="0"/>
              <a:pPr/>
              <a:t>3</a:t>
            </a:fld>
            <a:endParaRPr lang="en-GB" dirty="0"/>
          </a:p>
        </p:txBody>
      </p:sp>
      <p:grpSp>
        <p:nvGrpSpPr>
          <p:cNvPr id="87" name="Group 311"/>
          <p:cNvGrpSpPr/>
          <p:nvPr/>
        </p:nvGrpSpPr>
        <p:grpSpPr>
          <a:xfrm>
            <a:off x="563710" y="4554284"/>
            <a:ext cx="3340697" cy="709544"/>
            <a:chOff x="-918184" y="1085842"/>
            <a:chExt cx="2225097" cy="283068"/>
          </a:xfrm>
        </p:grpSpPr>
        <p:sp>
          <p:nvSpPr>
            <p:cNvPr id="88" name="Shape 309"/>
            <p:cNvSpPr/>
            <p:nvPr/>
          </p:nvSpPr>
          <p:spPr>
            <a:xfrm>
              <a:off x="-898536" y="1085842"/>
              <a:ext cx="2205449" cy="28306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b="1">
                  <a:solidFill>
                    <a:srgbClr val="FFFFFF"/>
                  </a:solidFill>
                </a:defRPr>
              </a:pPr>
              <a:endParaRPr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89" name="Shape 310"/>
            <p:cNvSpPr/>
            <p:nvPr/>
          </p:nvSpPr>
          <p:spPr>
            <a:xfrm>
              <a:off x="-918184" y="1185215"/>
              <a:ext cx="2202547" cy="982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800" cap="all">
                  <a:solidFill>
                    <a:srgbClr val="FFFFFF"/>
                  </a:solidFill>
                </a:defRPr>
              </a:lvl1pPr>
            </a:lstStyle>
            <a:p>
              <a:r>
                <a:rPr lang="fi-FI" sz="1600" b="1" dirty="0" smtClean="0"/>
                <a:t>Filtration ~425 MEUR</a:t>
              </a:r>
              <a:endParaRPr sz="1600" b="1" dirty="0"/>
            </a:p>
          </p:txBody>
        </p:sp>
      </p:grpSp>
      <p:pic>
        <p:nvPicPr>
          <p:cNvPr id="17" name="Picture 5">
            <a:extLst>
              <a:ext uri="{FF2B5EF4-FFF2-40B4-BE49-F238E27FC236}">
                <a16:creationId xmlns="" xmlns:a16="http://schemas.microsoft.com/office/drawing/2014/main" id="{0DF8B7C2-136B-3A40-84F8-EFFA7D0704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459" y="4660669"/>
            <a:ext cx="330791" cy="708837"/>
          </a:xfrm>
          <a:prstGeom prst="rect">
            <a:avLst/>
          </a:prstGeom>
        </p:spPr>
      </p:pic>
      <p:pic>
        <p:nvPicPr>
          <p:cNvPr id="19" name="Picture 5">
            <a:extLst>
              <a:ext uri="{FF2B5EF4-FFF2-40B4-BE49-F238E27FC236}">
                <a16:creationId xmlns="" xmlns:a16="http://schemas.microsoft.com/office/drawing/2014/main" id="{BB8049C6-A52C-6843-AAFF-1FA7E4F0C09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7044" y="4638323"/>
            <a:ext cx="341219" cy="731183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="" xmlns:a16="http://schemas.microsoft.com/office/drawing/2014/main" id="{F936767E-4D2F-434F-957A-0E877512F5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7301" y="4659907"/>
            <a:ext cx="331147" cy="709600"/>
          </a:xfrm>
          <a:prstGeom prst="rect">
            <a:avLst/>
          </a:prstGeom>
        </p:spPr>
      </p:pic>
      <p:grpSp>
        <p:nvGrpSpPr>
          <p:cNvPr id="93" name="Group 321"/>
          <p:cNvGrpSpPr/>
          <p:nvPr/>
        </p:nvGrpSpPr>
        <p:grpSpPr>
          <a:xfrm>
            <a:off x="8003001" y="4587364"/>
            <a:ext cx="3340697" cy="715391"/>
            <a:chOff x="-24948" y="-1"/>
            <a:chExt cx="2825275" cy="362465"/>
          </a:xfrm>
        </p:grpSpPr>
        <p:sp>
          <p:nvSpPr>
            <p:cNvPr id="94" name="Shape 319"/>
            <p:cNvSpPr/>
            <p:nvPr/>
          </p:nvSpPr>
          <p:spPr>
            <a:xfrm>
              <a:off x="-1" y="-1"/>
              <a:ext cx="2800328" cy="36246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b="1">
                  <a:solidFill>
                    <a:srgbClr val="FFFFFF"/>
                  </a:solidFill>
                </a:defRPr>
              </a:pPr>
              <a:endParaRPr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95" name="Shape 320"/>
            <p:cNvSpPr/>
            <p:nvPr/>
          </p:nvSpPr>
          <p:spPr>
            <a:xfrm>
              <a:off x="-24948" y="129168"/>
              <a:ext cx="2800327" cy="1247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800" cap="all">
                  <a:solidFill>
                    <a:srgbClr val="FFFFFF"/>
                  </a:solidFill>
                </a:defRPr>
              </a:lvl1pPr>
            </a:lstStyle>
            <a:p>
              <a:r>
                <a:rPr lang="fi-FI" sz="1600" b="1" dirty="0" smtClean="0"/>
                <a:t>Nonwovens ~130 MEUR</a:t>
              </a:r>
              <a:endParaRPr sz="1600" b="1" dirty="0"/>
            </a:p>
          </p:txBody>
        </p:sp>
      </p:grpSp>
      <p:grpSp>
        <p:nvGrpSpPr>
          <p:cNvPr id="90" name="Group 316"/>
          <p:cNvGrpSpPr/>
          <p:nvPr/>
        </p:nvGrpSpPr>
        <p:grpSpPr>
          <a:xfrm>
            <a:off x="4255639" y="4545946"/>
            <a:ext cx="3311197" cy="726219"/>
            <a:chOff x="0" y="0"/>
            <a:chExt cx="2152589" cy="282841"/>
          </a:xfrm>
          <a:solidFill>
            <a:schemeClr val="accent2"/>
          </a:solidFill>
        </p:grpSpPr>
        <p:sp>
          <p:nvSpPr>
            <p:cNvPr id="91" name="Shape 314"/>
            <p:cNvSpPr/>
            <p:nvPr/>
          </p:nvSpPr>
          <p:spPr>
            <a:xfrm>
              <a:off x="0" y="0"/>
              <a:ext cx="2152589" cy="28284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b="1">
                  <a:solidFill>
                    <a:srgbClr val="FFFFFF"/>
                  </a:solidFill>
                </a:defRPr>
              </a:pPr>
              <a:endParaRPr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92" name="Shape 315"/>
            <p:cNvSpPr/>
            <p:nvPr/>
          </p:nvSpPr>
          <p:spPr>
            <a:xfrm>
              <a:off x="0" y="103509"/>
              <a:ext cx="2152589" cy="9589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800" cap="all">
                  <a:solidFill>
                    <a:srgbClr val="FFFFFF"/>
                  </a:solidFill>
                </a:defRPr>
              </a:lvl1pPr>
            </a:lstStyle>
            <a:p>
              <a:r>
                <a:rPr lang="fi-FI" sz="1600" b="1" dirty="0"/>
                <a:t>Building &amp; </a:t>
              </a:r>
              <a:r>
                <a:rPr lang="fi-FI" sz="1600" b="1" dirty="0" smtClean="0"/>
                <a:t>wind ~ 100 MEUR</a:t>
              </a:r>
              <a:endParaRPr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691553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/>
        </p:nvSpPr>
        <p:spPr>
          <a:xfrm>
            <a:off x="4146136" y="4048414"/>
            <a:ext cx="2131687" cy="1080000"/>
          </a:xfrm>
          <a:prstGeom prst="rect">
            <a:avLst/>
          </a:prstGeom>
          <a:solidFill>
            <a:srgbClr val="EEE8E6">
              <a:alpha val="5017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lang="en-US" dirty="0"/>
          </a:p>
        </p:txBody>
      </p:sp>
      <p:sp>
        <p:nvSpPr>
          <p:cNvPr id="293" name="Shape 293"/>
          <p:cNvSpPr/>
          <p:nvPr/>
        </p:nvSpPr>
        <p:spPr>
          <a:xfrm>
            <a:off x="4167765" y="2823475"/>
            <a:ext cx="2131201" cy="1116241"/>
          </a:xfrm>
          <a:prstGeom prst="rect">
            <a:avLst/>
          </a:prstGeom>
          <a:solidFill>
            <a:srgbClr val="EEE8E6">
              <a:alpha val="5017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lang="en-US" dirty="0"/>
          </a:p>
        </p:txBody>
      </p:sp>
      <p:sp>
        <p:nvSpPr>
          <p:cNvPr id="294" name="Shape 294"/>
          <p:cNvSpPr/>
          <p:nvPr/>
        </p:nvSpPr>
        <p:spPr>
          <a:xfrm>
            <a:off x="6450468" y="2823475"/>
            <a:ext cx="2617331" cy="1116241"/>
          </a:xfrm>
          <a:prstGeom prst="rect">
            <a:avLst/>
          </a:prstGeom>
          <a:solidFill>
            <a:srgbClr val="EEE8E6">
              <a:alpha val="5017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lang="en-US" dirty="0"/>
          </a:p>
        </p:txBody>
      </p:sp>
      <p:sp>
        <p:nvSpPr>
          <p:cNvPr id="300" name="Shape 300"/>
          <p:cNvSpPr/>
          <p:nvPr/>
        </p:nvSpPr>
        <p:spPr>
          <a:xfrm>
            <a:off x="630402" y="2823476"/>
            <a:ext cx="1069204" cy="10800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1" name="Shape 301"/>
          <p:cNvSpPr/>
          <p:nvPr/>
        </p:nvSpPr>
        <p:spPr>
          <a:xfrm>
            <a:off x="630402" y="3095069"/>
            <a:ext cx="1069204" cy="4570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spAutoFit/>
          </a:bodyPr>
          <a:lstStyle/>
          <a:p>
            <a:pPr algn="ctr">
              <a:lnSpc>
                <a:spcPct val="110000"/>
              </a:lnSpc>
              <a:defRPr sz="800" cap="all">
                <a:solidFill>
                  <a:srgbClr val="FFFFFF"/>
                </a:solidFill>
              </a:defRPr>
            </a:pPr>
            <a:r>
              <a:rPr lang="fi-FI" sz="900" b="1" dirty="0"/>
              <a:t>DEMAND </a:t>
            </a:r>
            <a:r>
              <a:rPr lang="fi-FI" sz="900" b="1" dirty="0" smtClean="0"/>
              <a:t>DRIVERS and market trends</a:t>
            </a:r>
            <a:endParaRPr lang="fi-FI" sz="900" b="1" dirty="0"/>
          </a:p>
        </p:txBody>
      </p:sp>
      <p:grpSp>
        <p:nvGrpSpPr>
          <p:cNvPr id="305" name="Group 305"/>
          <p:cNvGrpSpPr/>
          <p:nvPr/>
        </p:nvGrpSpPr>
        <p:grpSpPr>
          <a:xfrm>
            <a:off x="630402" y="4007552"/>
            <a:ext cx="1069204" cy="1080000"/>
            <a:chOff x="-1" y="-1"/>
            <a:chExt cx="1069202" cy="1234802"/>
          </a:xfrm>
        </p:grpSpPr>
        <p:sp>
          <p:nvSpPr>
            <p:cNvPr id="303" name="Shape 303"/>
            <p:cNvSpPr/>
            <p:nvPr/>
          </p:nvSpPr>
          <p:spPr>
            <a:xfrm>
              <a:off x="-1" y="-1"/>
              <a:ext cx="1069202" cy="123480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-1" y="443214"/>
              <a:ext cx="1069202" cy="3483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lnSpc>
                  <a:spcPct val="110000"/>
                </a:lnSpc>
                <a:defRPr sz="800" cap="all">
                  <a:solidFill>
                    <a:srgbClr val="FFFFFF"/>
                  </a:solidFill>
                </a:defRPr>
              </a:pPr>
              <a:r>
                <a:rPr lang="fi-FI" sz="900" b="1" dirty="0" smtClean="0"/>
                <a:t>MARKET growth*</a:t>
              </a:r>
              <a:endParaRPr sz="900" b="1" dirty="0"/>
            </a:p>
          </p:txBody>
        </p:sp>
      </p:grpSp>
      <p:grpSp>
        <p:nvGrpSpPr>
          <p:cNvPr id="308" name="Group 308"/>
          <p:cNvGrpSpPr/>
          <p:nvPr/>
        </p:nvGrpSpPr>
        <p:grpSpPr>
          <a:xfrm>
            <a:off x="630402" y="5230066"/>
            <a:ext cx="1069204" cy="1080000"/>
            <a:chOff x="-1" y="60033"/>
            <a:chExt cx="1069202" cy="1337420"/>
          </a:xfrm>
        </p:grpSpPr>
        <p:sp>
          <p:nvSpPr>
            <p:cNvPr id="306" name="Shape 306"/>
            <p:cNvSpPr/>
            <p:nvPr/>
          </p:nvSpPr>
          <p:spPr>
            <a:xfrm>
              <a:off x="-1" y="60033"/>
              <a:ext cx="1069202" cy="133742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-1" y="506058"/>
              <a:ext cx="1069202" cy="2226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ct val="110000"/>
                </a:lnSpc>
                <a:defRPr sz="800" cap="all">
                  <a:solidFill>
                    <a:srgbClr val="FFFFFF"/>
                  </a:solidFill>
                </a:defRPr>
              </a:lvl1pPr>
            </a:lstStyle>
            <a:p>
              <a:r>
                <a:rPr lang="fi-FI" sz="900" b="1" dirty="0" smtClean="0"/>
                <a:t>MAIN COMPETITORS</a:t>
              </a:r>
              <a:endParaRPr sz="900" b="1" dirty="0"/>
            </a:p>
          </p:txBody>
        </p:sp>
      </p:grpSp>
      <p:grpSp>
        <p:nvGrpSpPr>
          <p:cNvPr id="311" name="Group 311"/>
          <p:cNvGrpSpPr/>
          <p:nvPr/>
        </p:nvGrpSpPr>
        <p:grpSpPr>
          <a:xfrm>
            <a:off x="1862049" y="1386551"/>
            <a:ext cx="2131688" cy="273602"/>
            <a:chOff x="0" y="0"/>
            <a:chExt cx="2131686" cy="273600"/>
          </a:xfrm>
          <a:solidFill>
            <a:schemeClr val="accent2"/>
          </a:solidFill>
        </p:grpSpPr>
        <p:sp>
          <p:nvSpPr>
            <p:cNvPr id="309" name="Shape 309"/>
            <p:cNvSpPr/>
            <p:nvPr/>
          </p:nvSpPr>
          <p:spPr>
            <a:xfrm>
              <a:off x="0" y="0"/>
              <a:ext cx="2131686" cy="27360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0" y="67552"/>
              <a:ext cx="2131686" cy="13849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800" cap="all">
                  <a:solidFill>
                    <a:srgbClr val="FFFFFF"/>
                  </a:solidFill>
                </a:defRPr>
              </a:lvl1pPr>
            </a:lstStyle>
            <a:p>
              <a:r>
                <a:rPr lang="fi-FI" sz="900" b="1" dirty="0" smtClean="0"/>
                <a:t>Filtration</a:t>
              </a:r>
              <a:endParaRPr sz="900" b="1" dirty="0"/>
            </a:p>
          </p:txBody>
        </p:sp>
      </p:grpSp>
      <p:sp>
        <p:nvSpPr>
          <p:cNvPr id="312" name="Shape 312"/>
          <p:cNvSpPr/>
          <p:nvPr/>
        </p:nvSpPr>
        <p:spPr>
          <a:xfrm>
            <a:off x="1862049" y="4028466"/>
            <a:ext cx="2131688" cy="1086142"/>
          </a:xfrm>
          <a:prstGeom prst="rect">
            <a:avLst/>
          </a:prstGeom>
          <a:solidFill>
            <a:schemeClr val="accent3">
              <a:lumOff val="8235"/>
              <a:alpha val="50175"/>
            </a:schemeClr>
          </a:solidFill>
          <a:ln w="12700">
            <a:miter lim="400000"/>
          </a:ln>
        </p:spPr>
        <p:txBody>
          <a:bodyPr lIns="45719" rIns="45719"/>
          <a:lstStyle/>
          <a:p>
            <a:endParaRPr lang="en-US" dirty="0"/>
          </a:p>
        </p:txBody>
      </p:sp>
      <p:grpSp>
        <p:nvGrpSpPr>
          <p:cNvPr id="316" name="Group 316"/>
          <p:cNvGrpSpPr/>
          <p:nvPr/>
        </p:nvGrpSpPr>
        <p:grpSpPr>
          <a:xfrm>
            <a:off x="4156502" y="1386551"/>
            <a:ext cx="2131202" cy="273602"/>
            <a:chOff x="0" y="0"/>
            <a:chExt cx="2131200" cy="273600"/>
          </a:xfrm>
        </p:grpSpPr>
        <p:sp>
          <p:nvSpPr>
            <p:cNvPr id="314" name="Shape 314"/>
            <p:cNvSpPr/>
            <p:nvPr/>
          </p:nvSpPr>
          <p:spPr>
            <a:xfrm>
              <a:off x="0" y="0"/>
              <a:ext cx="2131200" cy="27360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0" y="67552"/>
              <a:ext cx="2131200" cy="1384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800" cap="all">
                  <a:solidFill>
                    <a:srgbClr val="FFFFFF"/>
                  </a:solidFill>
                </a:defRPr>
              </a:lvl1pPr>
            </a:lstStyle>
            <a:p>
              <a:r>
                <a:rPr lang="fi-FI" sz="900" b="1" dirty="0" smtClean="0"/>
                <a:t>Building and Wind</a:t>
              </a:r>
              <a:endParaRPr sz="900" b="1" dirty="0"/>
            </a:p>
          </p:txBody>
        </p:sp>
      </p:grpSp>
      <p:grpSp>
        <p:nvGrpSpPr>
          <p:cNvPr id="321" name="Group 321"/>
          <p:cNvGrpSpPr/>
          <p:nvPr/>
        </p:nvGrpSpPr>
        <p:grpSpPr>
          <a:xfrm>
            <a:off x="6450468" y="1386551"/>
            <a:ext cx="2617331" cy="273602"/>
            <a:chOff x="0" y="0"/>
            <a:chExt cx="2131200" cy="273600"/>
          </a:xfrm>
        </p:grpSpPr>
        <p:sp>
          <p:nvSpPr>
            <p:cNvPr id="319" name="Shape 319"/>
            <p:cNvSpPr/>
            <p:nvPr/>
          </p:nvSpPr>
          <p:spPr>
            <a:xfrm>
              <a:off x="0" y="0"/>
              <a:ext cx="2131200" cy="27360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0" y="67552"/>
              <a:ext cx="2131200" cy="1384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800" cap="all">
                  <a:solidFill>
                    <a:srgbClr val="FFFFFF"/>
                  </a:solidFill>
                </a:defRPr>
              </a:lvl1pPr>
            </a:lstStyle>
            <a:p>
              <a:r>
                <a:rPr lang="fi-FI" sz="900" b="1" dirty="0" smtClean="0"/>
                <a:t>Nonwovens</a:t>
              </a:r>
              <a:endParaRPr sz="900" b="1" dirty="0"/>
            </a:p>
          </p:txBody>
        </p:sp>
      </p:grpSp>
      <p:sp>
        <p:nvSpPr>
          <p:cNvPr id="322" name="Shape 322"/>
          <p:cNvSpPr/>
          <p:nvPr/>
        </p:nvSpPr>
        <p:spPr>
          <a:xfrm>
            <a:off x="6450469" y="4028466"/>
            <a:ext cx="2617331" cy="1086142"/>
          </a:xfrm>
          <a:prstGeom prst="rect">
            <a:avLst/>
          </a:prstGeom>
          <a:solidFill>
            <a:schemeClr val="accent3">
              <a:lumOff val="8235"/>
              <a:alpha val="50175"/>
            </a:schemeClr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000"/>
            </a:pPr>
            <a:endParaRPr lang="en-US" dirty="0"/>
          </a:p>
        </p:txBody>
      </p:sp>
      <p:sp>
        <p:nvSpPr>
          <p:cNvPr id="323" name="Shape 323"/>
          <p:cNvSpPr/>
          <p:nvPr/>
        </p:nvSpPr>
        <p:spPr>
          <a:xfrm>
            <a:off x="6450469" y="4333799"/>
            <a:ext cx="2131201" cy="358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107999" tIns="107999" rIns="107999" bIns="107999">
            <a:spAutoFit/>
          </a:bodyPr>
          <a:lstStyle/>
          <a:p>
            <a:pPr marL="107999" indent="-107999">
              <a:lnSpc>
                <a:spcPct val="110000"/>
              </a:lnSpc>
              <a:buClr>
                <a:schemeClr val="accent1"/>
              </a:buClr>
              <a:buSzPct val="130000"/>
              <a:buFont typeface="Arial"/>
              <a:buChar char="•"/>
              <a:defRPr sz="900"/>
            </a:pPr>
            <a:r>
              <a:rPr lang="en-US" sz="900" dirty="0" smtClean="0"/>
              <a:t>CAGR:	3–5%</a:t>
            </a:r>
            <a:endParaRPr lang="en-US" sz="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</a:t>
            </a:r>
            <a:r>
              <a:rPr lang="en-US" smtClean="0"/>
              <a:t>Portfolio </a:t>
            </a:r>
            <a:r>
              <a:rPr lang="en-US" dirty="0" smtClean="0"/>
              <a:t>Filtration and Performance</a:t>
            </a:r>
            <a:endParaRPr lang="en-US" dirty="0"/>
          </a:p>
        </p:txBody>
      </p:sp>
      <p:sp>
        <p:nvSpPr>
          <p:cNvPr id="47" name="Slide Number Placeholder 26"/>
          <p:cNvSpPr>
            <a:spLocks noGrp="1"/>
          </p:cNvSpPr>
          <p:nvPr>
            <p:ph type="sldNum" sz="quarter" idx="4294967295"/>
          </p:nvPr>
        </p:nvSpPr>
        <p:spPr>
          <a:xfrm>
            <a:off x="5388845" y="6524100"/>
            <a:ext cx="360000" cy="1440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2B7F522-79E2-4799-8222-F3937F0A35E1}" type="slidenum">
              <a:rPr lang="en-US" sz="900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US" sz="900" dirty="0" smtClean="0"/>
          </a:p>
        </p:txBody>
      </p:sp>
      <p:grpSp>
        <p:nvGrpSpPr>
          <p:cNvPr id="46" name="Group 302"/>
          <p:cNvGrpSpPr/>
          <p:nvPr/>
        </p:nvGrpSpPr>
        <p:grpSpPr>
          <a:xfrm>
            <a:off x="634640" y="1386550"/>
            <a:ext cx="1069204" cy="1359525"/>
            <a:chOff x="-1" y="-1"/>
            <a:chExt cx="1069202" cy="1234802"/>
          </a:xfrm>
        </p:grpSpPr>
        <p:sp>
          <p:nvSpPr>
            <p:cNvPr id="48" name="Shape 300"/>
            <p:cNvSpPr/>
            <p:nvPr/>
          </p:nvSpPr>
          <p:spPr>
            <a:xfrm>
              <a:off x="-1" y="-1"/>
              <a:ext cx="1069202" cy="123480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" name="Shape 301"/>
            <p:cNvSpPr/>
            <p:nvPr/>
          </p:nvSpPr>
          <p:spPr>
            <a:xfrm>
              <a:off x="-1" y="484414"/>
              <a:ext cx="1069202" cy="2659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lnSpc>
                  <a:spcPct val="110000"/>
                </a:lnSpc>
                <a:defRPr sz="800" cap="all">
                  <a:solidFill>
                    <a:srgbClr val="FFFFFF"/>
                  </a:solidFill>
                </a:defRPr>
              </a:pPr>
              <a:r>
                <a:rPr lang="fi-FI" sz="900" b="1" dirty="0"/>
                <a:t>CUSTOMER industries</a:t>
              </a:r>
            </a:p>
          </p:txBody>
        </p:sp>
      </p:grpSp>
      <p:sp>
        <p:nvSpPr>
          <p:cNvPr id="50" name="Shape 292"/>
          <p:cNvSpPr/>
          <p:nvPr/>
        </p:nvSpPr>
        <p:spPr>
          <a:xfrm>
            <a:off x="1862048" y="5230066"/>
            <a:ext cx="2131687" cy="1080000"/>
          </a:xfrm>
          <a:prstGeom prst="rect">
            <a:avLst/>
          </a:prstGeom>
          <a:solidFill>
            <a:schemeClr val="accent3">
              <a:lumOff val="8235"/>
              <a:alpha val="5017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lang="en-US" dirty="0"/>
          </a:p>
        </p:txBody>
      </p:sp>
      <p:sp>
        <p:nvSpPr>
          <p:cNvPr id="51" name="Shape 292"/>
          <p:cNvSpPr/>
          <p:nvPr/>
        </p:nvSpPr>
        <p:spPr>
          <a:xfrm>
            <a:off x="4146136" y="5230066"/>
            <a:ext cx="2157522" cy="1080000"/>
          </a:xfrm>
          <a:prstGeom prst="rect">
            <a:avLst/>
          </a:prstGeom>
          <a:solidFill>
            <a:schemeClr val="accent3">
              <a:lumOff val="8235"/>
              <a:alpha val="5017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lang="en-US" dirty="0"/>
          </a:p>
        </p:txBody>
      </p:sp>
      <p:sp>
        <p:nvSpPr>
          <p:cNvPr id="52" name="Shape 292"/>
          <p:cNvSpPr/>
          <p:nvPr/>
        </p:nvSpPr>
        <p:spPr>
          <a:xfrm>
            <a:off x="6450469" y="5230066"/>
            <a:ext cx="2617330" cy="1080000"/>
          </a:xfrm>
          <a:prstGeom prst="rect">
            <a:avLst/>
          </a:prstGeom>
          <a:solidFill>
            <a:schemeClr val="accent3">
              <a:lumOff val="8235"/>
              <a:alpha val="5017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lang="en-US" dirty="0"/>
          </a:p>
        </p:txBody>
      </p:sp>
      <p:sp>
        <p:nvSpPr>
          <p:cNvPr id="53" name="Shape 292"/>
          <p:cNvSpPr/>
          <p:nvPr/>
        </p:nvSpPr>
        <p:spPr>
          <a:xfrm>
            <a:off x="1862049" y="1666075"/>
            <a:ext cx="2131687" cy="1080000"/>
          </a:xfrm>
          <a:prstGeom prst="rect">
            <a:avLst/>
          </a:prstGeom>
          <a:solidFill>
            <a:schemeClr val="accent3">
              <a:lumOff val="8235"/>
              <a:alpha val="5017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lang="en-US" dirty="0"/>
          </a:p>
        </p:txBody>
      </p:sp>
      <p:sp>
        <p:nvSpPr>
          <p:cNvPr id="54" name="Shape 293"/>
          <p:cNvSpPr/>
          <p:nvPr/>
        </p:nvSpPr>
        <p:spPr>
          <a:xfrm>
            <a:off x="4167764" y="1650810"/>
            <a:ext cx="2110059" cy="1080000"/>
          </a:xfrm>
          <a:prstGeom prst="rect">
            <a:avLst/>
          </a:prstGeom>
          <a:solidFill>
            <a:schemeClr val="accent3">
              <a:lumOff val="8235"/>
              <a:alpha val="5017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lang="en-US" dirty="0"/>
          </a:p>
        </p:txBody>
      </p:sp>
      <p:sp>
        <p:nvSpPr>
          <p:cNvPr id="55" name="Shape 293"/>
          <p:cNvSpPr/>
          <p:nvPr/>
        </p:nvSpPr>
        <p:spPr>
          <a:xfrm>
            <a:off x="6450468" y="1657807"/>
            <a:ext cx="2616434" cy="1080000"/>
          </a:xfrm>
          <a:prstGeom prst="rect">
            <a:avLst/>
          </a:prstGeom>
          <a:solidFill>
            <a:schemeClr val="accent3">
              <a:lumOff val="8235"/>
              <a:alpha val="5017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 lang="en-US" dirty="0"/>
          </a:p>
        </p:txBody>
      </p:sp>
      <p:sp>
        <p:nvSpPr>
          <p:cNvPr id="58" name="Shape 313"/>
          <p:cNvSpPr/>
          <p:nvPr/>
        </p:nvSpPr>
        <p:spPr>
          <a:xfrm>
            <a:off x="1862049" y="5252664"/>
            <a:ext cx="2157523" cy="6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107999" tIns="107999" rIns="107999" bIns="107999">
            <a:spAutoFit/>
          </a:bodyPr>
          <a:lstStyle/>
          <a:p>
            <a:pPr marL="107999" indent="-107999">
              <a:lnSpc>
                <a:spcPct val="110000"/>
              </a:lnSpc>
              <a:buClr>
                <a:schemeClr val="accent1"/>
              </a:buClr>
              <a:buSzPct val="130000"/>
              <a:buFont typeface="Arial"/>
              <a:buChar char="•"/>
              <a:defRPr sz="900"/>
            </a:pPr>
            <a:r>
              <a:rPr lang="en-US" sz="900" dirty="0" smtClean="0"/>
              <a:t>Neenah </a:t>
            </a:r>
          </a:p>
          <a:p>
            <a:pPr marL="107999" indent="-107999">
              <a:lnSpc>
                <a:spcPct val="110000"/>
              </a:lnSpc>
              <a:buClr>
                <a:schemeClr val="accent1"/>
              </a:buClr>
              <a:buSzPct val="130000"/>
              <a:buFont typeface="Arial"/>
              <a:buChar char="•"/>
              <a:defRPr sz="900"/>
            </a:pPr>
            <a:r>
              <a:rPr lang="en-US" sz="900" dirty="0" smtClean="0"/>
              <a:t>Hollingsworth &amp; </a:t>
            </a:r>
            <a:r>
              <a:rPr lang="en-US" sz="900" dirty="0" err="1" smtClean="0"/>
              <a:t>Vose</a:t>
            </a:r>
            <a:endParaRPr lang="en-US" sz="900" dirty="0" smtClean="0"/>
          </a:p>
          <a:p>
            <a:pPr marL="107999" indent="-107999">
              <a:lnSpc>
                <a:spcPct val="110000"/>
              </a:lnSpc>
              <a:buClr>
                <a:schemeClr val="accent1"/>
              </a:buClr>
              <a:buSzPct val="130000"/>
              <a:buFont typeface="Arial"/>
              <a:buChar char="•"/>
              <a:defRPr sz="900"/>
            </a:pPr>
            <a:r>
              <a:rPr lang="en-US" sz="900" dirty="0" err="1" smtClean="0"/>
              <a:t>Lydall</a:t>
            </a:r>
            <a:endParaRPr lang="en-US" sz="900" dirty="0"/>
          </a:p>
        </p:txBody>
      </p:sp>
      <p:sp>
        <p:nvSpPr>
          <p:cNvPr id="60" name="Shape 313"/>
          <p:cNvSpPr/>
          <p:nvPr/>
        </p:nvSpPr>
        <p:spPr>
          <a:xfrm>
            <a:off x="1862049" y="1675182"/>
            <a:ext cx="2157523" cy="1284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107999" tIns="107999" rIns="107999" bIns="107999">
            <a:spAutoFit/>
          </a:bodyPr>
          <a:lstStyle/>
          <a:p>
            <a:pPr marL="107999" indent="-107999">
              <a:lnSpc>
                <a:spcPct val="110000"/>
              </a:lnSpc>
              <a:buClr>
                <a:schemeClr val="accent1"/>
              </a:buClr>
              <a:buSzPct val="130000"/>
              <a:buFont typeface="Arial"/>
              <a:buChar char="•"/>
              <a:defRPr sz="900"/>
            </a:pPr>
            <a:r>
              <a:rPr lang="en-US" sz="900" dirty="0" smtClean="0"/>
              <a:t>Transportation filtration: heavy </a:t>
            </a:r>
            <a:r>
              <a:rPr lang="en-US" sz="900" dirty="0"/>
              <a:t>duty and automotive tier 1 </a:t>
            </a:r>
            <a:r>
              <a:rPr lang="en-US" sz="900" dirty="0" smtClean="0"/>
              <a:t>suppliers</a:t>
            </a:r>
          </a:p>
          <a:p>
            <a:pPr>
              <a:lnSpc>
                <a:spcPct val="110000"/>
              </a:lnSpc>
              <a:buClr>
                <a:schemeClr val="accent1"/>
              </a:buClr>
              <a:buSzPct val="130000"/>
              <a:defRPr sz="900"/>
            </a:pPr>
            <a:endParaRPr lang="en-US" sz="900" dirty="0" smtClean="0"/>
          </a:p>
          <a:p>
            <a:pPr marL="107999" indent="-107999">
              <a:lnSpc>
                <a:spcPct val="110000"/>
              </a:lnSpc>
              <a:buClr>
                <a:schemeClr val="accent1"/>
              </a:buClr>
              <a:buSzPct val="130000"/>
              <a:buFont typeface="Arial"/>
              <a:buChar char="•"/>
              <a:defRPr sz="900"/>
            </a:pPr>
            <a:r>
              <a:rPr lang="en-US" sz="900" dirty="0" smtClean="0"/>
              <a:t>Industrial filtration: gas </a:t>
            </a:r>
            <a:r>
              <a:rPr lang="en-US" sz="900" dirty="0"/>
              <a:t>turbine filter </a:t>
            </a:r>
            <a:r>
              <a:rPr lang="en-US" sz="900" dirty="0" smtClean="0"/>
              <a:t>producers; indoor </a:t>
            </a:r>
            <a:r>
              <a:rPr lang="en-US" sz="900" dirty="0"/>
              <a:t>air quality filter makers</a:t>
            </a:r>
          </a:p>
          <a:p>
            <a:pPr marL="107999" indent="-107999">
              <a:lnSpc>
                <a:spcPct val="110000"/>
              </a:lnSpc>
              <a:buClr>
                <a:schemeClr val="accent1"/>
              </a:buClr>
              <a:buSzPct val="130000"/>
              <a:buFont typeface="Arial"/>
              <a:buChar char="•"/>
              <a:defRPr sz="900"/>
            </a:pPr>
            <a:endParaRPr lang="en-US" sz="900" dirty="0"/>
          </a:p>
        </p:txBody>
      </p:sp>
      <p:sp>
        <p:nvSpPr>
          <p:cNvPr id="61" name="Shape 313"/>
          <p:cNvSpPr/>
          <p:nvPr/>
        </p:nvSpPr>
        <p:spPr>
          <a:xfrm>
            <a:off x="4156503" y="5242468"/>
            <a:ext cx="2131202" cy="522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square" lIns="107999" tIns="107999" rIns="107999" bIns="107999">
            <a:spAutoFit/>
          </a:bodyPr>
          <a:lstStyle/>
          <a:p>
            <a:pPr marL="107999" indent="-107999">
              <a:lnSpc>
                <a:spcPct val="110000"/>
              </a:lnSpc>
              <a:buClr>
                <a:schemeClr val="accent1"/>
              </a:buClr>
              <a:buSzPct val="130000"/>
              <a:buFont typeface="Arial"/>
              <a:buChar char="•"/>
              <a:defRPr sz="900"/>
            </a:pPr>
            <a:r>
              <a:rPr lang="en-US" sz="900" dirty="0" smtClean="0"/>
              <a:t>Owens Corning</a:t>
            </a:r>
          </a:p>
          <a:p>
            <a:pPr marL="107999" indent="-107999">
              <a:lnSpc>
                <a:spcPct val="110000"/>
              </a:lnSpc>
              <a:buClr>
                <a:schemeClr val="accent1"/>
              </a:buClr>
              <a:buSzPct val="130000"/>
              <a:buFont typeface="Arial"/>
              <a:buChar char="•"/>
              <a:defRPr sz="900"/>
            </a:pPr>
            <a:r>
              <a:rPr lang="en-US" sz="900" dirty="0" smtClean="0"/>
              <a:t>Johns Manville</a:t>
            </a:r>
            <a:endParaRPr lang="en-US" sz="900" dirty="0"/>
          </a:p>
        </p:txBody>
      </p:sp>
      <p:sp>
        <p:nvSpPr>
          <p:cNvPr id="62" name="Shape 313"/>
          <p:cNvSpPr/>
          <p:nvPr/>
        </p:nvSpPr>
        <p:spPr>
          <a:xfrm>
            <a:off x="6451366" y="5242468"/>
            <a:ext cx="2157523" cy="827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107999" tIns="107999" rIns="107999" bIns="107999">
            <a:spAutoFit/>
          </a:bodyPr>
          <a:lstStyle/>
          <a:p>
            <a:pPr marL="107999" indent="-107999">
              <a:lnSpc>
                <a:spcPct val="110000"/>
              </a:lnSpc>
              <a:buClr>
                <a:schemeClr val="accent1"/>
              </a:buClr>
              <a:buSzPct val="130000"/>
              <a:buFont typeface="Arial"/>
              <a:buChar char="•"/>
              <a:defRPr sz="900"/>
            </a:pPr>
            <a:r>
              <a:rPr lang="en-US" sz="900" dirty="0" err="1" smtClean="0"/>
              <a:t>NeuKallis</a:t>
            </a:r>
            <a:endParaRPr lang="en-US" sz="900" dirty="0" smtClean="0"/>
          </a:p>
          <a:p>
            <a:pPr marL="107999" indent="-107999">
              <a:lnSpc>
                <a:spcPct val="110000"/>
              </a:lnSpc>
              <a:buClr>
                <a:schemeClr val="accent1"/>
              </a:buClr>
              <a:buSzPct val="130000"/>
              <a:buFont typeface="Arial"/>
              <a:buChar char="•"/>
              <a:defRPr sz="900"/>
            </a:pPr>
            <a:r>
              <a:rPr lang="en-US" sz="900" dirty="0" smtClean="0"/>
              <a:t>Glatfelter</a:t>
            </a:r>
          </a:p>
          <a:p>
            <a:pPr marL="107999" indent="-107999">
              <a:lnSpc>
                <a:spcPct val="110000"/>
              </a:lnSpc>
              <a:buClr>
                <a:schemeClr val="accent1"/>
              </a:buClr>
              <a:buSzPct val="130000"/>
              <a:buFont typeface="Arial"/>
              <a:buChar char="•"/>
              <a:defRPr sz="900"/>
            </a:pPr>
            <a:r>
              <a:rPr lang="en-US" sz="900" dirty="0" err="1" smtClean="0"/>
              <a:t>Aralar</a:t>
            </a:r>
            <a:endParaRPr lang="en-US" sz="900" dirty="0" smtClean="0"/>
          </a:p>
          <a:p>
            <a:pPr marL="107999" indent="-107999">
              <a:lnSpc>
                <a:spcPct val="110000"/>
              </a:lnSpc>
              <a:buClr>
                <a:schemeClr val="accent1"/>
              </a:buClr>
              <a:buSzPct val="130000"/>
              <a:buFont typeface="Arial"/>
              <a:buChar char="•"/>
              <a:defRPr sz="900"/>
            </a:pPr>
            <a:r>
              <a:rPr lang="en-US" sz="900" dirty="0" err="1" smtClean="0"/>
              <a:t>Qifeng</a:t>
            </a:r>
            <a:endParaRPr lang="en-US" sz="900" dirty="0"/>
          </a:p>
        </p:txBody>
      </p:sp>
      <p:sp>
        <p:nvSpPr>
          <p:cNvPr id="63" name="Shape 313"/>
          <p:cNvSpPr/>
          <p:nvPr/>
        </p:nvSpPr>
        <p:spPr>
          <a:xfrm>
            <a:off x="6451366" y="1657807"/>
            <a:ext cx="2615536" cy="1202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square" lIns="107999" tIns="107999" rIns="107999" bIns="107999">
            <a:spAutoFit/>
          </a:bodyPr>
          <a:lstStyle/>
          <a:p>
            <a:pPr marL="140367" indent="-140367" defTabSz="1072620">
              <a:spcBef>
                <a:spcPts val="300"/>
              </a:spcBef>
              <a:buClr>
                <a:schemeClr val="accent1"/>
              </a:buClr>
              <a:buSzPct val="130000"/>
              <a:buFont typeface="Arial"/>
              <a:buChar char="•"/>
              <a:defRPr sz="1000"/>
            </a:pPr>
            <a:r>
              <a:rPr lang="en-US" sz="900" dirty="0">
                <a:solidFill>
                  <a:schemeClr val="dk1"/>
                </a:solidFill>
              </a:rPr>
              <a:t>Hygiene and wound care producers</a:t>
            </a:r>
          </a:p>
          <a:p>
            <a:pPr marL="140367" indent="-140367" defTabSz="1072620">
              <a:spcBef>
                <a:spcPts val="300"/>
              </a:spcBef>
              <a:buClr>
                <a:schemeClr val="accent1"/>
              </a:buClr>
              <a:buSzPct val="130000"/>
              <a:buFont typeface="Arial"/>
              <a:buChar char="•"/>
              <a:defRPr sz="1000"/>
            </a:pPr>
            <a:r>
              <a:rPr lang="en-US" sz="900" dirty="0">
                <a:solidFill>
                  <a:schemeClr val="dk1"/>
                </a:solidFill>
              </a:rPr>
              <a:t>Laundry care suppliers</a:t>
            </a:r>
          </a:p>
          <a:p>
            <a:pPr marL="140367" indent="-140367" defTabSz="1072620">
              <a:spcBef>
                <a:spcPts val="300"/>
              </a:spcBef>
              <a:buClr>
                <a:schemeClr val="accent1"/>
              </a:buClr>
              <a:buSzPct val="130000"/>
              <a:buFont typeface="Arial"/>
              <a:buChar char="•"/>
              <a:defRPr sz="1000"/>
            </a:pPr>
            <a:r>
              <a:rPr lang="en-US" sz="900" dirty="0" smtClean="0">
                <a:solidFill>
                  <a:schemeClr val="dk1"/>
                </a:solidFill>
              </a:rPr>
              <a:t>Automotive and construction material suppliers</a:t>
            </a:r>
            <a:endParaRPr lang="en-US" sz="900" dirty="0">
              <a:solidFill>
                <a:schemeClr val="dk1"/>
              </a:solidFill>
            </a:endParaRPr>
          </a:p>
          <a:p>
            <a:pPr marL="140367" indent="-140367" defTabSz="1072620">
              <a:spcBef>
                <a:spcPts val="300"/>
              </a:spcBef>
              <a:buClr>
                <a:schemeClr val="accent1"/>
              </a:buClr>
              <a:buSzPct val="130000"/>
              <a:buFont typeface="Arial"/>
              <a:buChar char="•"/>
              <a:defRPr sz="1000"/>
            </a:pPr>
            <a:r>
              <a:rPr lang="en-US" sz="900" dirty="0" err="1">
                <a:solidFill>
                  <a:schemeClr val="dk1"/>
                </a:solidFill>
              </a:rPr>
              <a:t>Wallcover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smtClean="0">
                <a:solidFill>
                  <a:schemeClr val="dk1"/>
                </a:solidFill>
              </a:rPr>
              <a:t>printers</a:t>
            </a:r>
            <a:endParaRPr lang="en-US" sz="900" dirty="0"/>
          </a:p>
          <a:p>
            <a:pPr marL="140367" indent="-140367" defTabSz="1072620">
              <a:spcBef>
                <a:spcPts val="300"/>
              </a:spcBef>
              <a:buClr>
                <a:schemeClr val="accent1"/>
              </a:buClr>
              <a:buSzPct val="130000"/>
              <a:buFont typeface="Arial"/>
              <a:buChar char="•"/>
              <a:defRPr sz="1000"/>
            </a:pPr>
            <a:r>
              <a:rPr lang="en-US" sz="900" dirty="0" smtClean="0"/>
              <a:t>Flushable wipes producers</a:t>
            </a:r>
          </a:p>
        </p:txBody>
      </p:sp>
      <p:sp>
        <p:nvSpPr>
          <p:cNvPr id="64" name="Shape 313"/>
          <p:cNvSpPr/>
          <p:nvPr/>
        </p:nvSpPr>
        <p:spPr>
          <a:xfrm>
            <a:off x="6451366" y="2848189"/>
            <a:ext cx="2616433" cy="1284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square" lIns="107999" tIns="107999" rIns="107999" bIns="107999">
            <a:spAutoFit/>
          </a:bodyPr>
          <a:lstStyle/>
          <a:p>
            <a:pPr marL="107999" indent="-107999">
              <a:lnSpc>
                <a:spcPct val="110000"/>
              </a:lnSpc>
              <a:buClr>
                <a:schemeClr val="accent1"/>
              </a:buClr>
              <a:buSzPct val="130000"/>
              <a:buFont typeface="Arial"/>
              <a:buChar char="•"/>
              <a:defRPr sz="900"/>
            </a:pPr>
            <a:r>
              <a:rPr lang="en-US" sz="900" dirty="0" smtClean="0"/>
              <a:t>Growing demand in </a:t>
            </a:r>
            <a:r>
              <a:rPr lang="en-US" sz="900" dirty="0" err="1" smtClean="0"/>
              <a:t>wallcover</a:t>
            </a:r>
            <a:r>
              <a:rPr lang="en-US" sz="900" dirty="0" smtClean="0"/>
              <a:t> in China</a:t>
            </a:r>
          </a:p>
          <a:p>
            <a:pPr marL="107999" indent="-107999">
              <a:lnSpc>
                <a:spcPct val="110000"/>
              </a:lnSpc>
              <a:buClr>
                <a:schemeClr val="accent1"/>
              </a:buClr>
              <a:buSzPct val="130000"/>
              <a:buFont typeface="Arial"/>
              <a:buChar char="•"/>
              <a:defRPr sz="900"/>
            </a:pPr>
            <a:r>
              <a:rPr lang="en-US" sz="900" dirty="0" smtClean="0"/>
              <a:t>Tighter guidelines and labelling systems  driving shift towards truly flushable products</a:t>
            </a:r>
          </a:p>
          <a:p>
            <a:pPr marL="107999" indent="-107999">
              <a:lnSpc>
                <a:spcPct val="110000"/>
              </a:lnSpc>
              <a:buClr>
                <a:schemeClr val="accent1"/>
              </a:buClr>
              <a:buSzPct val="130000"/>
              <a:buFont typeface="Arial"/>
              <a:buChar char="•"/>
              <a:defRPr sz="900"/>
            </a:pPr>
            <a:r>
              <a:rPr lang="en-US" sz="900" dirty="0" smtClean="0"/>
              <a:t>Dry construction method driving increasing demand for wet resistant plasterboard </a:t>
            </a:r>
          </a:p>
          <a:p>
            <a:pPr marL="107999" indent="-107999">
              <a:lnSpc>
                <a:spcPct val="110000"/>
              </a:lnSpc>
              <a:buClr>
                <a:schemeClr val="accent1"/>
              </a:buClr>
              <a:buSzPct val="130000"/>
              <a:buFont typeface="Arial"/>
              <a:buChar char="•"/>
              <a:defRPr sz="900"/>
            </a:pPr>
            <a:endParaRPr lang="en-US" sz="900" dirty="0" smtClean="0"/>
          </a:p>
          <a:p>
            <a:pPr marL="107999" indent="-107999">
              <a:lnSpc>
                <a:spcPct val="110000"/>
              </a:lnSpc>
              <a:buClr>
                <a:schemeClr val="accent1"/>
              </a:buClr>
              <a:buSzPct val="130000"/>
              <a:buFont typeface="Arial"/>
              <a:buChar char="•"/>
              <a:defRPr sz="900"/>
            </a:pPr>
            <a:endParaRPr lang="en-US" sz="900" dirty="0"/>
          </a:p>
        </p:txBody>
      </p:sp>
      <p:sp>
        <p:nvSpPr>
          <p:cNvPr id="65" name="Shape 313"/>
          <p:cNvSpPr/>
          <p:nvPr/>
        </p:nvSpPr>
        <p:spPr>
          <a:xfrm>
            <a:off x="4178851" y="2828255"/>
            <a:ext cx="2157523" cy="979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107999" tIns="107999" rIns="107999" bIns="107999">
            <a:spAutoFit/>
          </a:bodyPr>
          <a:lstStyle/>
          <a:p>
            <a:pPr marL="107999" indent="-107999">
              <a:lnSpc>
                <a:spcPct val="110000"/>
              </a:lnSpc>
              <a:buClr>
                <a:schemeClr val="accent1"/>
              </a:buClr>
              <a:buSzPct val="130000"/>
              <a:buFont typeface="Arial"/>
              <a:buChar char="•"/>
              <a:defRPr sz="900"/>
            </a:pPr>
            <a:r>
              <a:rPr lang="en-US" sz="900" dirty="0" smtClean="0"/>
              <a:t>Growing demand in luxury vinyl tile (Flooring)</a:t>
            </a:r>
          </a:p>
          <a:p>
            <a:pPr marL="107999" indent="-107999">
              <a:lnSpc>
                <a:spcPct val="110000"/>
              </a:lnSpc>
              <a:buClr>
                <a:schemeClr val="accent1"/>
              </a:buClr>
              <a:buSzPct val="130000"/>
              <a:buFont typeface="Arial"/>
              <a:buChar char="•"/>
              <a:defRPr sz="900"/>
            </a:pPr>
            <a:r>
              <a:rPr lang="en-US" sz="900" dirty="0" smtClean="0"/>
              <a:t>Growing demand for renewable energy (Wind blades)</a:t>
            </a:r>
          </a:p>
          <a:p>
            <a:pPr>
              <a:lnSpc>
                <a:spcPct val="110000"/>
              </a:lnSpc>
              <a:buClr>
                <a:schemeClr val="accent1"/>
              </a:buClr>
              <a:buSzPct val="130000"/>
              <a:defRPr sz="900"/>
            </a:pPr>
            <a:endParaRPr lang="en-US" sz="900" dirty="0"/>
          </a:p>
        </p:txBody>
      </p:sp>
      <p:sp>
        <p:nvSpPr>
          <p:cNvPr id="66" name="Shape 313"/>
          <p:cNvSpPr/>
          <p:nvPr/>
        </p:nvSpPr>
        <p:spPr>
          <a:xfrm>
            <a:off x="4178851" y="1679540"/>
            <a:ext cx="2132426" cy="533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square" lIns="107999" tIns="107999" rIns="107999" bIns="107999">
            <a:spAutoFit/>
          </a:bodyPr>
          <a:lstStyle/>
          <a:p>
            <a:pPr marL="140367" indent="-140367" defTabSz="1072620">
              <a:spcBef>
                <a:spcPts val="300"/>
              </a:spcBef>
              <a:buClr>
                <a:schemeClr val="accent1"/>
              </a:buClr>
              <a:buSzPct val="130000"/>
              <a:buFont typeface="Arial"/>
              <a:buChar char="•"/>
              <a:defRPr sz="1000"/>
            </a:pPr>
            <a:r>
              <a:rPr lang="en-US" sz="900" dirty="0" smtClean="0"/>
              <a:t>Cushion </a:t>
            </a:r>
            <a:r>
              <a:rPr lang="en-US" sz="900" dirty="0"/>
              <a:t>vinyl flooring producers</a:t>
            </a:r>
          </a:p>
          <a:p>
            <a:pPr marL="140367" indent="-140367" defTabSz="1072620">
              <a:spcBef>
                <a:spcPts val="300"/>
              </a:spcBef>
              <a:buClr>
                <a:schemeClr val="accent1"/>
              </a:buClr>
              <a:buSzPct val="130000"/>
              <a:buFont typeface="Arial"/>
              <a:buChar char="•"/>
              <a:defRPr sz="1000"/>
            </a:pPr>
            <a:r>
              <a:rPr lang="en-US" sz="900" dirty="0"/>
              <a:t>Wind turbine </a:t>
            </a:r>
            <a:r>
              <a:rPr lang="en-US" sz="900" dirty="0" smtClean="0"/>
              <a:t>manufacturers</a:t>
            </a:r>
            <a:endParaRPr lang="en-US" sz="900" dirty="0"/>
          </a:p>
        </p:txBody>
      </p:sp>
      <p:sp>
        <p:nvSpPr>
          <p:cNvPr id="70" name="TextBox 69"/>
          <p:cNvSpPr txBox="1"/>
          <p:nvPr/>
        </p:nvSpPr>
        <p:spPr>
          <a:xfrm>
            <a:off x="634640" y="6600825"/>
            <a:ext cx="4194535" cy="1714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 dirty="0" smtClean="0"/>
              <a:t>*Management estimates</a:t>
            </a:r>
          </a:p>
        </p:txBody>
      </p:sp>
      <p:sp>
        <p:nvSpPr>
          <p:cNvPr id="71" name="Shape 323"/>
          <p:cNvSpPr/>
          <p:nvPr/>
        </p:nvSpPr>
        <p:spPr>
          <a:xfrm>
            <a:off x="1862048" y="4346086"/>
            <a:ext cx="2131201" cy="358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107999" tIns="107999" rIns="107999" bIns="107999">
            <a:spAutoFit/>
          </a:bodyPr>
          <a:lstStyle/>
          <a:p>
            <a:pPr marL="107999" indent="-107999">
              <a:lnSpc>
                <a:spcPct val="110000"/>
              </a:lnSpc>
              <a:buClr>
                <a:schemeClr val="accent1"/>
              </a:buClr>
              <a:buSzPct val="130000"/>
              <a:buFont typeface="Arial"/>
              <a:buChar char="•"/>
              <a:defRPr sz="900"/>
            </a:pPr>
            <a:r>
              <a:rPr lang="en-US" sz="900" dirty="0" smtClean="0"/>
              <a:t>CAGR:	3–5%</a:t>
            </a:r>
            <a:endParaRPr lang="en-US" sz="900" dirty="0"/>
          </a:p>
        </p:txBody>
      </p:sp>
      <p:sp>
        <p:nvSpPr>
          <p:cNvPr id="72" name="Shape 323"/>
          <p:cNvSpPr/>
          <p:nvPr/>
        </p:nvSpPr>
        <p:spPr>
          <a:xfrm>
            <a:off x="4205173" y="4365136"/>
            <a:ext cx="2131201" cy="358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107999" tIns="107999" rIns="107999" bIns="107999">
            <a:spAutoFit/>
          </a:bodyPr>
          <a:lstStyle/>
          <a:p>
            <a:pPr marL="107999" indent="-107999">
              <a:lnSpc>
                <a:spcPct val="110000"/>
              </a:lnSpc>
              <a:buClr>
                <a:schemeClr val="accent1"/>
              </a:buClr>
              <a:buSzPct val="130000"/>
              <a:buFont typeface="Arial"/>
              <a:buChar char="•"/>
              <a:defRPr sz="900"/>
            </a:pPr>
            <a:r>
              <a:rPr lang="en-US" sz="900" dirty="0" smtClean="0"/>
              <a:t>CAGR:	3–5%</a:t>
            </a:r>
            <a:endParaRPr lang="en-US" sz="900" dirty="0"/>
          </a:p>
        </p:txBody>
      </p:sp>
      <p:sp>
        <p:nvSpPr>
          <p:cNvPr id="56" name="Shape 292"/>
          <p:cNvSpPr/>
          <p:nvPr/>
        </p:nvSpPr>
        <p:spPr>
          <a:xfrm>
            <a:off x="1861562" y="2859717"/>
            <a:ext cx="2131687" cy="1080000"/>
          </a:xfrm>
          <a:prstGeom prst="rect">
            <a:avLst/>
          </a:prstGeom>
          <a:solidFill>
            <a:schemeClr val="accent3">
              <a:lumOff val="8235"/>
              <a:alpha val="5017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marL="107999" indent="-107999">
              <a:lnSpc>
                <a:spcPct val="110000"/>
              </a:lnSpc>
              <a:buClr>
                <a:schemeClr val="accent1"/>
              </a:buClr>
              <a:buSzPct val="130000"/>
              <a:buFont typeface="Arial"/>
              <a:buChar char="•"/>
              <a:defRPr sz="900"/>
            </a:pPr>
            <a:r>
              <a:rPr lang="en-US" sz="900" dirty="0"/>
              <a:t>Increasing car and truck fleet globally</a:t>
            </a:r>
          </a:p>
          <a:p>
            <a:pPr marL="107999" indent="-107999">
              <a:lnSpc>
                <a:spcPct val="110000"/>
              </a:lnSpc>
              <a:buClr>
                <a:schemeClr val="accent1"/>
              </a:buClr>
              <a:buSzPct val="130000"/>
              <a:buFont typeface="Arial"/>
              <a:buChar char="•"/>
              <a:defRPr sz="900"/>
            </a:pPr>
            <a:r>
              <a:rPr lang="en-US" sz="900" dirty="0"/>
              <a:t>More stringent emission regulation </a:t>
            </a:r>
          </a:p>
          <a:p>
            <a:pPr marL="107999" indent="-107999">
              <a:lnSpc>
                <a:spcPct val="110000"/>
              </a:lnSpc>
              <a:buClr>
                <a:schemeClr val="accent1"/>
              </a:buClr>
              <a:buSzPct val="130000"/>
              <a:buFont typeface="Arial"/>
              <a:buChar char="•"/>
              <a:defRPr sz="900"/>
            </a:pPr>
            <a:r>
              <a:rPr lang="en-US" sz="900" dirty="0"/>
              <a:t>New filtration applications in </a:t>
            </a:r>
            <a:r>
              <a:rPr lang="en-US" sz="900" dirty="0" smtClean="0"/>
              <a:t>electrical </a:t>
            </a:r>
            <a:r>
              <a:rPr lang="en-US" sz="900" dirty="0"/>
              <a:t>mobility</a:t>
            </a:r>
          </a:p>
          <a:p>
            <a:pPr marL="107999" indent="-107999">
              <a:lnSpc>
                <a:spcPct val="110000"/>
              </a:lnSpc>
              <a:buClr>
                <a:schemeClr val="accent1"/>
              </a:buClr>
              <a:buSzPct val="130000"/>
              <a:buFont typeface="Arial"/>
              <a:buChar char="•"/>
              <a:defRPr sz="900"/>
            </a:pPr>
            <a:r>
              <a:rPr lang="en-US" sz="900" dirty="0"/>
              <a:t>Increasing importance of air quality</a:t>
            </a:r>
          </a:p>
          <a:p>
            <a:pPr marL="107999" indent="-107999">
              <a:lnSpc>
                <a:spcPct val="110000"/>
              </a:lnSpc>
              <a:buClr>
                <a:schemeClr val="accent1"/>
              </a:buClr>
              <a:buSzPct val="130000"/>
              <a:buFont typeface="Arial"/>
              <a:buChar char="•"/>
              <a:defRPr sz="900"/>
            </a:pPr>
            <a:r>
              <a:rPr lang="en-US" sz="900" dirty="0"/>
              <a:t>Growing energy demand (gas turbine)</a:t>
            </a:r>
          </a:p>
        </p:txBody>
      </p:sp>
    </p:spTree>
    <p:extLst>
      <p:ext uri="{BB962C8B-B14F-4D97-AF65-F5344CB8AC3E}">
        <p14:creationId xmlns:p14="http://schemas.microsoft.com/office/powerpoint/2010/main" val="41144935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53"/>
          <a:stretch/>
        </p:blipFill>
        <p:spPr bwMode="auto">
          <a:xfrm>
            <a:off x="509666" y="3368040"/>
            <a:ext cx="1583160" cy="65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37" name="Table 337"/>
          <p:cNvGraphicFramePr/>
          <p:nvPr>
            <p:extLst>
              <p:ext uri="{D42A27DB-BD31-4B8C-83A1-F6EECF244321}">
                <p14:modId xmlns:p14="http://schemas.microsoft.com/office/powerpoint/2010/main" val="398729407"/>
              </p:ext>
            </p:extLst>
          </p:nvPr>
        </p:nvGraphicFramePr>
        <p:xfrm>
          <a:off x="2119394" y="1427736"/>
          <a:ext cx="8787327" cy="4556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15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651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105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7225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sv-SE" sz="1000" b="1" cap="all" spc="50" dirty="0">
                          <a:solidFill>
                            <a:schemeClr val="bg1"/>
                          </a:solidFill>
                        </a:rPr>
                        <a:t>Product area</a:t>
                      </a:r>
                      <a:endParaRPr sz="1000" b="1" cap="all" spc="5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000" b="1" cap="all" spc="50" dirty="0">
                          <a:solidFill>
                            <a:schemeClr val="bg1"/>
                          </a:solidFill>
                        </a:rPr>
                        <a:t>Applications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000" b="1" cap="all" spc="50" dirty="0">
                          <a:solidFill>
                            <a:schemeClr val="bg1"/>
                          </a:solidFill>
                        </a:rPr>
                        <a:t>Customers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8559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sv-SE" sz="1050" b="1" dirty="0">
                          <a:solidFill>
                            <a:schemeClr val="accent1"/>
                          </a:solidFill>
                        </a:rPr>
                        <a:t>Engine </a:t>
                      </a:r>
                      <a:r>
                        <a:rPr lang="sv-SE" sz="1050" b="1" baseline="0" dirty="0">
                          <a:solidFill>
                            <a:schemeClr val="accent1"/>
                          </a:solidFill>
                        </a:rPr>
                        <a:t>filters</a:t>
                      </a:r>
                      <a:endParaRPr lang="en-US" sz="105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08000" marR="108000" marT="108000" marB="108000" anchor="ctr" horzOverflow="overflow"/>
                </a:tc>
                <a:tc>
                  <a:txBody>
                    <a:bodyPr/>
                    <a:lstStyle/>
                    <a:p>
                      <a:pPr marL="179388" indent="-179388" algn="l">
                        <a:buClr>
                          <a:schemeClr val="tx1"/>
                        </a:buClr>
                        <a:buSzPct val="100000"/>
                        <a:buFont typeface="Arial"/>
                        <a:buChar char="•"/>
                        <a:tabLst/>
                        <a:defRPr sz="1000"/>
                      </a:pPr>
                      <a:r>
                        <a:rPr lang="en-US" sz="1000" dirty="0"/>
                        <a:t>Oil filtration</a:t>
                      </a:r>
                    </a:p>
                    <a:p>
                      <a:pPr marL="179388" indent="-179388" algn="l">
                        <a:buClr>
                          <a:schemeClr val="tx1"/>
                        </a:buClr>
                        <a:buSzPct val="100000"/>
                        <a:buFont typeface="Arial"/>
                        <a:buChar char="•"/>
                        <a:tabLst/>
                        <a:defRPr sz="1000"/>
                      </a:pPr>
                      <a:r>
                        <a:rPr lang="sv-SE" sz="1000" dirty="0"/>
                        <a:t>Fuel filtration</a:t>
                      </a:r>
                      <a:endParaRPr lang="en-US" sz="1000" dirty="0"/>
                    </a:p>
                    <a:p>
                      <a:pPr marL="179388" indent="-179388" algn="l">
                        <a:buClr>
                          <a:schemeClr val="tx1"/>
                        </a:buClr>
                        <a:buSzPct val="100000"/>
                        <a:buFont typeface="Arial"/>
                        <a:buChar char="•"/>
                        <a:tabLst/>
                        <a:defRPr sz="1000"/>
                      </a:pPr>
                      <a:r>
                        <a:rPr lang="en-US" sz="1000" dirty="0"/>
                        <a:t>Air filtration</a:t>
                      </a:r>
                    </a:p>
                  </a:txBody>
                  <a:tcPr marL="108000" marR="108000" marT="108000" marB="108000" anchor="ctr" horzOverflow="overflow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Arial"/>
                        <a:buChar char="•"/>
                        <a:tabLst/>
                        <a:defRPr sz="1000"/>
                      </a:pPr>
                      <a:r>
                        <a:rPr lang="en-US" sz="1000" dirty="0"/>
                        <a:t>Heavy duty and automotive tier 1 suppliers</a:t>
                      </a:r>
                    </a:p>
                  </a:txBody>
                  <a:tcPr marL="108000" marR="108000" marT="108000" marB="108000" anchor="ctr" horzOverflow="overflow">
                    <a:solidFill>
                      <a:srgbClr val="D4CDD4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7735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sv-SE" sz="1050" b="1" dirty="0">
                          <a:solidFill>
                            <a:schemeClr val="accent1"/>
                          </a:solidFill>
                        </a:rPr>
                        <a:t>Industrial filters</a:t>
                      </a:r>
                      <a:endParaRPr sz="105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08000" marR="108000" marT="108000" marB="108000" anchor="ctr" horzOverflow="overflow">
                    <a:solidFill>
                      <a:srgbClr val="D4CDD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chemeClr val="tx1"/>
                        </a:buClr>
                        <a:buSzPct val="100000"/>
                        <a:buFont typeface="Arial"/>
                        <a:buChar char="•"/>
                        <a:defRPr sz="1000"/>
                      </a:pPr>
                      <a:r>
                        <a:rPr lang="en-US" sz="1000" dirty="0"/>
                        <a:t>Gas turbine filtration</a:t>
                      </a:r>
                    </a:p>
                    <a:p>
                      <a:pPr marL="171450" indent="-171450" algn="l">
                        <a:buClr>
                          <a:schemeClr val="tx1"/>
                        </a:buClr>
                        <a:buSzPct val="100000"/>
                        <a:buFont typeface="Arial"/>
                        <a:buChar char="•"/>
                        <a:defRPr sz="1000"/>
                      </a:pPr>
                      <a:r>
                        <a:rPr lang="en-US" sz="1000" dirty="0"/>
                        <a:t>Industrial filtration</a:t>
                      </a:r>
                    </a:p>
                  </a:txBody>
                  <a:tcPr marL="108000" marR="108000" marT="108000" marB="108000" anchor="ctr" horzOverflow="overflow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 algn="l">
                        <a:buClr>
                          <a:schemeClr val="tx1"/>
                        </a:buClr>
                        <a:buSzPct val="100000"/>
                        <a:buFont typeface="Arial"/>
                        <a:buChar char="•"/>
                        <a:tabLst/>
                        <a:defRPr sz="1000"/>
                      </a:pPr>
                      <a:r>
                        <a:rPr lang="en-US" sz="1000" dirty="0"/>
                        <a:t>Gas turbine filter producers</a:t>
                      </a:r>
                    </a:p>
                    <a:p>
                      <a:pPr marL="179388" indent="-179388" algn="l">
                        <a:buClr>
                          <a:schemeClr val="tx1"/>
                        </a:buClr>
                        <a:buSzPct val="100000"/>
                        <a:buFont typeface="Arial"/>
                        <a:buChar char="•"/>
                        <a:tabLst/>
                        <a:defRPr sz="1000"/>
                      </a:pPr>
                      <a:r>
                        <a:rPr lang="en-US" sz="1000" dirty="0"/>
                        <a:t>Indoor air quality filter makers</a:t>
                      </a:r>
                    </a:p>
                  </a:txBody>
                  <a:tcPr marL="108000" marR="108000" marT="108000" marB="108000" anchor="ctr" horzOverflow="overflow">
                    <a:solidFill>
                      <a:srgbClr val="D4CDD4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6965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sv-SE" sz="1050" b="1" dirty="0">
                          <a:solidFill>
                            <a:schemeClr val="accent1"/>
                          </a:solidFill>
                        </a:rPr>
                        <a:t>Wallcovers</a:t>
                      </a:r>
                      <a:endParaRPr sz="105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08000" marR="108000" marT="108000" marB="108000" anchor="ctr" horzOverflow="overflow"/>
                </a:tc>
                <a:tc>
                  <a:txBody>
                    <a:bodyPr/>
                    <a:lstStyle/>
                    <a:p>
                      <a:pPr marL="179388" indent="-179388" algn="l">
                        <a:buClr>
                          <a:schemeClr val="tx1"/>
                        </a:buClr>
                        <a:buSzPct val="100000"/>
                        <a:buFont typeface="Arial"/>
                        <a:buChar char="•"/>
                        <a:tabLst/>
                        <a:defRPr sz="1000"/>
                      </a:pPr>
                      <a:r>
                        <a:rPr lang="en-US" sz="1000" dirty="0"/>
                        <a:t>Decorative wallcovers</a:t>
                      </a:r>
                    </a:p>
                    <a:p>
                      <a:pPr marL="179388" indent="-179388" algn="l">
                        <a:buClr>
                          <a:schemeClr val="tx1"/>
                        </a:buClr>
                        <a:buSzPct val="100000"/>
                        <a:buFont typeface="Arial"/>
                        <a:buChar char="•"/>
                        <a:tabLst/>
                        <a:defRPr sz="1000"/>
                      </a:pPr>
                      <a:r>
                        <a:rPr lang="en-US" sz="1000" dirty="0"/>
                        <a:t>Wall-liners</a:t>
                      </a:r>
                    </a:p>
                  </a:txBody>
                  <a:tcPr marL="108000" marR="108000" marT="108000" marB="108000" anchor="ctr" horzOverflow="overflow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 algn="l">
                        <a:buClr>
                          <a:schemeClr val="tx1"/>
                        </a:buClr>
                        <a:buSzPct val="100000"/>
                        <a:buFont typeface="Arial"/>
                        <a:buChar char="•"/>
                        <a:tabLst/>
                        <a:defRPr sz="1000"/>
                      </a:pPr>
                      <a:r>
                        <a:rPr lang="en-US" sz="1000" dirty="0"/>
                        <a:t>Wallcover industry</a:t>
                      </a:r>
                    </a:p>
                    <a:p>
                      <a:pPr marL="179388" indent="-179388" algn="l">
                        <a:buClr>
                          <a:schemeClr val="tx1"/>
                        </a:buClr>
                        <a:buSzPct val="100000"/>
                        <a:buFont typeface="Arial"/>
                        <a:buChar char="•"/>
                        <a:tabLst/>
                        <a:defRPr sz="1000"/>
                      </a:pPr>
                      <a:r>
                        <a:rPr lang="en-US" sz="1000" dirty="0"/>
                        <a:t>Digital printing companies</a:t>
                      </a:r>
                    </a:p>
                  </a:txBody>
                  <a:tcPr marL="108000" marR="108000" marT="108000" marB="108000" anchor="ctr" horzOverflow="overflow">
                    <a:solidFill>
                      <a:srgbClr val="D4CDD4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6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50" b="1" baseline="0" dirty="0">
                          <a:solidFill>
                            <a:schemeClr val="accent1"/>
                          </a:solidFill>
                        </a:rPr>
                        <a:t>Building &amp; Wind</a:t>
                      </a:r>
                      <a:br>
                        <a:rPr lang="en-US" sz="1050" b="1" baseline="0" dirty="0">
                          <a:solidFill>
                            <a:schemeClr val="accent1"/>
                          </a:solidFill>
                        </a:rPr>
                      </a:br>
                      <a:r>
                        <a:rPr lang="en-US" sz="1050" b="1" baseline="0" dirty="0">
                          <a:solidFill>
                            <a:schemeClr val="accent1"/>
                          </a:solidFill>
                        </a:rPr>
                        <a:t>Glass fiber tissue</a:t>
                      </a:r>
                    </a:p>
                  </a:txBody>
                  <a:tcPr marL="108000" marR="108000" marT="108000" marB="108000" anchor="ctr" horzOverflow="overflow">
                    <a:solidFill>
                      <a:srgbClr val="D4CDD4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 algn="l">
                        <a:buClr>
                          <a:schemeClr val="tx1"/>
                        </a:buClr>
                        <a:buSzPct val="100000"/>
                        <a:buFont typeface="Arial"/>
                        <a:buChar char="•"/>
                        <a:tabLst/>
                        <a:defRPr sz="1000"/>
                      </a:pPr>
                      <a:r>
                        <a:rPr lang="en-US" sz="1000" dirty="0"/>
                        <a:t>Cushion vinyl flooring</a:t>
                      </a:r>
                    </a:p>
                    <a:p>
                      <a:pPr marL="179388" indent="-179388" algn="l">
                        <a:buClr>
                          <a:schemeClr val="tx1"/>
                        </a:buClr>
                        <a:buSzPct val="100000"/>
                        <a:buFont typeface="Arial"/>
                        <a:buChar char="•"/>
                        <a:tabLst/>
                        <a:defRPr sz="1000"/>
                      </a:pPr>
                      <a:r>
                        <a:rPr lang="en-US" sz="1000" dirty="0"/>
                        <a:t>Wind turbines</a:t>
                      </a:r>
                    </a:p>
                    <a:p>
                      <a:pPr marL="179388" indent="-179388" algn="l">
                        <a:buClr>
                          <a:schemeClr val="tx1"/>
                        </a:buClr>
                        <a:buSzPct val="100000"/>
                        <a:buFont typeface="Arial"/>
                        <a:buChar char="•"/>
                        <a:tabLst/>
                        <a:defRPr sz="1000"/>
                      </a:pPr>
                      <a:r>
                        <a:rPr lang="en-US" sz="1000" dirty="0"/>
                        <a:t>Boat building</a:t>
                      </a:r>
                    </a:p>
                    <a:p>
                      <a:pPr marL="179388" indent="-179388" algn="l">
                        <a:buClr>
                          <a:schemeClr val="tx1"/>
                        </a:buClr>
                        <a:buSzPct val="100000"/>
                        <a:buFont typeface="Arial"/>
                        <a:buChar char="•"/>
                        <a:tabLst/>
                        <a:defRPr sz="1000"/>
                      </a:pPr>
                      <a:r>
                        <a:rPr lang="en-US" sz="1000" dirty="0"/>
                        <a:t>Pipe renovation</a:t>
                      </a:r>
                    </a:p>
                    <a:p>
                      <a:pPr marL="179388" indent="-179388" algn="l">
                        <a:buClr>
                          <a:schemeClr val="tx1"/>
                        </a:buClr>
                        <a:buSzPct val="100000"/>
                        <a:buFont typeface="Arial"/>
                        <a:buChar char="•"/>
                        <a:tabLst/>
                        <a:defRPr sz="1000"/>
                      </a:pPr>
                      <a:r>
                        <a:rPr lang="en-US" sz="1000" dirty="0"/>
                        <a:t>Commercial vehicle panels</a:t>
                      </a:r>
                    </a:p>
                  </a:txBody>
                  <a:tcPr marL="108000" marR="108000" marT="108000" marB="108000" anchor="ctr" horzOverflow="overflow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 algn="l">
                        <a:buClr>
                          <a:schemeClr val="tx1"/>
                        </a:buClr>
                        <a:buSzPct val="100000"/>
                        <a:buFont typeface="Arial"/>
                        <a:buChar char="•"/>
                        <a:tabLst/>
                        <a:defRPr sz="1000"/>
                      </a:pPr>
                      <a:r>
                        <a:rPr lang="en-US" sz="1000" dirty="0"/>
                        <a:t>Construction and building materials producers</a:t>
                      </a:r>
                    </a:p>
                    <a:p>
                      <a:pPr marL="179388" indent="-179388" algn="l">
                        <a:buClr>
                          <a:schemeClr val="tx1"/>
                        </a:buClr>
                        <a:buSzPct val="100000"/>
                        <a:buFont typeface="Arial"/>
                        <a:buChar char="•"/>
                        <a:tabLst/>
                        <a:defRPr sz="1000"/>
                      </a:pPr>
                      <a:r>
                        <a:rPr lang="en-US" sz="1000" dirty="0"/>
                        <a:t>Cushion vinyl flooring producers</a:t>
                      </a:r>
                    </a:p>
                    <a:p>
                      <a:pPr marL="179388" indent="-179388" algn="l">
                        <a:buClr>
                          <a:schemeClr val="tx1"/>
                        </a:buClr>
                        <a:buSzPct val="100000"/>
                        <a:buFont typeface="Arial"/>
                        <a:buChar char="•"/>
                        <a:tabLst/>
                        <a:defRPr sz="1000"/>
                      </a:pPr>
                      <a:r>
                        <a:rPr lang="en-US" sz="1000" dirty="0"/>
                        <a:t>Wind turbine manufacturers</a:t>
                      </a:r>
                    </a:p>
                    <a:p>
                      <a:pPr marL="179388" indent="-179388" algn="l">
                        <a:buClr>
                          <a:schemeClr val="tx1"/>
                        </a:buClr>
                        <a:buSzPct val="100000"/>
                        <a:buFont typeface="Arial"/>
                        <a:buChar char="•"/>
                        <a:tabLst/>
                        <a:defRPr sz="1000"/>
                      </a:pPr>
                      <a:r>
                        <a:rPr lang="en-US" sz="1000" dirty="0"/>
                        <a:t>Commercial vehicle panel manufacturers</a:t>
                      </a:r>
                    </a:p>
                  </a:txBody>
                  <a:tcPr marL="108000" marR="108000" marT="108000" marB="108000" anchor="ctr" horzOverflow="overflow">
                    <a:solidFill>
                      <a:srgbClr val="D4CDD4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645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sv-SE" sz="1050" b="1" dirty="0">
                          <a:solidFill>
                            <a:schemeClr val="accent1"/>
                          </a:solidFill>
                        </a:rPr>
                        <a:t>Specialty non-wovens</a:t>
                      </a:r>
                      <a:endParaRPr sz="105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08000" marR="108000" marT="108000" marB="108000" anchor="ctr" horzOverflow="overflow">
                    <a:solidFill>
                      <a:srgbClr val="D4CDD4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 algn="l">
                        <a:buClr>
                          <a:schemeClr val="tx1"/>
                        </a:buClr>
                        <a:buSzPct val="100000"/>
                        <a:buFont typeface="Arial"/>
                        <a:buChar char="•"/>
                        <a:tabLst/>
                        <a:defRPr sz="1000"/>
                      </a:pPr>
                      <a:r>
                        <a:rPr lang="en-US" sz="1000" dirty="0"/>
                        <a:t>Plasterboard and furniture surfaces</a:t>
                      </a:r>
                    </a:p>
                    <a:p>
                      <a:pPr marL="179388" indent="-179388" algn="l">
                        <a:buClr>
                          <a:schemeClr val="tx1"/>
                        </a:buClr>
                        <a:buSzPct val="100000"/>
                        <a:buFont typeface="Arial"/>
                        <a:buChar char="•"/>
                        <a:tabLst/>
                        <a:defRPr sz="1000"/>
                      </a:pPr>
                      <a:r>
                        <a:rPr lang="en-US" sz="1000" dirty="0"/>
                        <a:t>Laundry care</a:t>
                      </a:r>
                    </a:p>
                    <a:p>
                      <a:pPr marL="179388" indent="-179388" algn="l">
                        <a:buClr>
                          <a:schemeClr val="tx1"/>
                        </a:buClr>
                        <a:buSzPct val="100000"/>
                        <a:buFont typeface="Arial"/>
                        <a:buChar char="•"/>
                        <a:tabLst/>
                        <a:defRPr sz="1000"/>
                      </a:pPr>
                      <a:r>
                        <a:rPr lang="en-US" sz="1000" dirty="0"/>
                        <a:t>Hygiene and wound care</a:t>
                      </a:r>
                    </a:p>
                    <a:p>
                      <a:pPr marL="179388" indent="-179388" algn="l">
                        <a:buClr>
                          <a:schemeClr val="tx1"/>
                        </a:buClr>
                        <a:buSzPct val="100000"/>
                        <a:buFont typeface="Arial"/>
                        <a:buChar char="•"/>
                        <a:tabLst/>
                        <a:defRPr sz="1000"/>
                      </a:pPr>
                      <a:r>
                        <a:rPr lang="en-US" sz="1000" dirty="0"/>
                        <a:t>Automotive Interiors</a:t>
                      </a:r>
                    </a:p>
                    <a:p>
                      <a:pPr marL="179388" indent="-179388" algn="l">
                        <a:buClr>
                          <a:schemeClr val="tx1"/>
                        </a:buClr>
                        <a:buSzPct val="100000"/>
                        <a:buFont typeface="Arial"/>
                        <a:buChar char="•"/>
                        <a:tabLst/>
                        <a:defRPr sz="1000"/>
                      </a:pPr>
                      <a:r>
                        <a:rPr lang="en-US" sz="1000" dirty="0"/>
                        <a:t>Wipes</a:t>
                      </a:r>
                    </a:p>
                  </a:txBody>
                  <a:tcPr marL="108000" marR="108000" marT="108000" marB="108000" anchor="ctr" horzOverflow="overflow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 algn="l">
                        <a:buClr>
                          <a:schemeClr val="tx1"/>
                        </a:buClr>
                        <a:buSzPct val="100000"/>
                        <a:buFont typeface="Arial"/>
                        <a:buChar char="•"/>
                        <a:tabLst/>
                        <a:defRPr sz="1000"/>
                      </a:pPr>
                      <a:r>
                        <a:rPr lang="en-US" sz="1000" dirty="0"/>
                        <a:t>Hygiene and wound care producers</a:t>
                      </a:r>
                    </a:p>
                    <a:p>
                      <a:pPr marL="179388" indent="-179388" algn="l">
                        <a:buClr>
                          <a:schemeClr val="tx1"/>
                        </a:buClr>
                        <a:buSzPct val="100000"/>
                        <a:buFont typeface="Arial"/>
                        <a:buChar char="•"/>
                        <a:tabLst/>
                        <a:defRPr sz="1000"/>
                      </a:pPr>
                      <a:r>
                        <a:rPr lang="en-US" sz="1000" dirty="0"/>
                        <a:t>Laundry care suppliers</a:t>
                      </a:r>
                    </a:p>
                    <a:p>
                      <a:pPr marL="179388" indent="-179388" algn="l">
                        <a:buClr>
                          <a:schemeClr val="tx1"/>
                        </a:buClr>
                        <a:buSzPct val="100000"/>
                        <a:buFont typeface="Arial"/>
                        <a:buChar char="•"/>
                        <a:tabLst/>
                        <a:defRPr sz="1000"/>
                      </a:pPr>
                      <a:r>
                        <a:rPr lang="en-US" sz="1000" dirty="0"/>
                        <a:t>Construction materials</a:t>
                      </a:r>
                    </a:p>
                    <a:p>
                      <a:pPr marL="179388" indent="-179388" algn="l">
                        <a:buClr>
                          <a:schemeClr val="tx1"/>
                        </a:buClr>
                        <a:buSzPct val="100000"/>
                        <a:buFont typeface="Arial"/>
                        <a:buChar char="•"/>
                        <a:tabLst/>
                        <a:defRPr sz="1000"/>
                      </a:pPr>
                      <a:r>
                        <a:rPr lang="en-US" sz="1000" dirty="0"/>
                        <a:t>Automotive suppliers</a:t>
                      </a:r>
                    </a:p>
                  </a:txBody>
                  <a:tcPr marL="108000" marR="108000" marT="108000" marB="108000" anchor="ctr" horzOverflow="overflow">
                    <a:solidFill>
                      <a:srgbClr val="D4CDD4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Products in Business area Filtration &amp;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2B7F522-79E2-4799-8222-F3937F0A35E1}" type="slidenum">
              <a:rPr lang="en-GB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GB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xmlns="" id="{3726C863-20BA-2C41-BD79-8D208E3632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8" b="21469"/>
          <a:stretch/>
        </p:blipFill>
        <p:spPr>
          <a:xfrm>
            <a:off x="509666" y="2645036"/>
            <a:ext cx="1583160" cy="69184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xmlns="" id="{FB7AC3E1-AACF-D34E-9798-025CDF10E6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55"/>
          <a:stretch/>
        </p:blipFill>
        <p:spPr>
          <a:xfrm>
            <a:off x="509667" y="4049988"/>
            <a:ext cx="1583160" cy="9468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xmlns="" id="{BF863DB8-6A31-3C46-A84D-9A5D985F610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0755"/>
          <a:stretch/>
        </p:blipFill>
        <p:spPr>
          <a:xfrm>
            <a:off x="509667" y="5020887"/>
            <a:ext cx="1583160" cy="956408"/>
          </a:xfrm>
          <a:prstGeom prst="rect">
            <a:avLst/>
          </a:prstGeom>
        </p:spPr>
      </p:pic>
      <p:pic>
        <p:nvPicPr>
          <p:cNvPr id="14" name="Kuva 17">
            <a:extLst>
              <a:ext uri="{FF2B5EF4-FFF2-40B4-BE49-F238E27FC236}">
                <a16:creationId xmlns="" xmlns:a16="http://schemas.microsoft.com/office/drawing/2014/main" id="{32636307-9157-EB48-BA73-5FFB82F1E6B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6636" b="16558"/>
          <a:stretch/>
        </p:blipFill>
        <p:spPr>
          <a:xfrm>
            <a:off x="509667" y="1826817"/>
            <a:ext cx="1583160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439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54" t="66615" b="2909"/>
          <a:stretch/>
        </p:blipFill>
        <p:spPr>
          <a:xfrm>
            <a:off x="358396" y="571369"/>
            <a:ext cx="10287001" cy="5924549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6063" y="95250"/>
            <a:ext cx="9793287" cy="660400"/>
          </a:xfrm>
        </p:spPr>
        <p:txBody>
          <a:bodyPr/>
          <a:lstStyle/>
          <a:p>
            <a:r>
              <a:rPr lang="fi-FI" dirty="0" smtClean="0"/>
              <a:t>Filtration Global Manufacturing Platforms</a:t>
            </a:r>
            <a:endParaRPr lang="en-US" dirty="0"/>
          </a:p>
        </p:txBody>
      </p:sp>
      <p:sp>
        <p:nvSpPr>
          <p:cNvPr id="7" name="AutoShape 77"/>
          <p:cNvSpPr>
            <a:spLocks noChangeArrowheads="1"/>
          </p:cNvSpPr>
          <p:nvPr/>
        </p:nvSpPr>
        <p:spPr bwMode="auto">
          <a:xfrm>
            <a:off x="3909331" y="4945064"/>
            <a:ext cx="1656184" cy="246062"/>
          </a:xfrm>
          <a:prstGeom prst="roundRect">
            <a:avLst>
              <a:gd name="adj" fmla="val 16667"/>
            </a:avLst>
          </a:prstGeom>
          <a:solidFill>
            <a:schemeClr val="accent1">
              <a:alpha val="6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t" hangingPunct="1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en-US" altLang="en-US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Louveira - Brazil </a:t>
            </a:r>
            <a:endParaRPr lang="en-US" alt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AutoShape 77"/>
          <p:cNvSpPr>
            <a:spLocks noChangeArrowheads="1"/>
          </p:cNvSpPr>
          <p:nvPr/>
        </p:nvSpPr>
        <p:spPr bwMode="auto">
          <a:xfrm>
            <a:off x="1056663" y="2765426"/>
            <a:ext cx="1656184" cy="246062"/>
          </a:xfrm>
          <a:prstGeom prst="roundRect">
            <a:avLst>
              <a:gd name="adj" fmla="val 16667"/>
            </a:avLst>
          </a:prstGeom>
          <a:solidFill>
            <a:schemeClr val="accent1">
              <a:alpha val="6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t" hangingPunct="1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en-US" altLang="en-US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Taylorville, IL - USA</a:t>
            </a:r>
            <a:endParaRPr lang="en-US" alt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AutoShape 77"/>
          <p:cNvSpPr>
            <a:spLocks noChangeArrowheads="1"/>
          </p:cNvSpPr>
          <p:nvPr/>
        </p:nvSpPr>
        <p:spPr bwMode="auto">
          <a:xfrm>
            <a:off x="1037613" y="3059116"/>
            <a:ext cx="1656184" cy="246062"/>
          </a:xfrm>
          <a:prstGeom prst="roundRect">
            <a:avLst>
              <a:gd name="adj" fmla="val 16667"/>
            </a:avLst>
          </a:prstGeom>
          <a:solidFill>
            <a:schemeClr val="accent1">
              <a:alpha val="6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t" hangingPunct="1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en-US" altLang="en-US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Madisonville, KY - USA</a:t>
            </a:r>
            <a:endParaRPr lang="en-US" alt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Freeform 559"/>
          <p:cNvSpPr>
            <a:spLocks/>
          </p:cNvSpPr>
          <p:nvPr/>
        </p:nvSpPr>
        <p:spPr bwMode="auto">
          <a:xfrm>
            <a:off x="3633334" y="5041901"/>
            <a:ext cx="71367" cy="52388"/>
          </a:xfrm>
          <a:custGeom>
            <a:avLst/>
            <a:gdLst>
              <a:gd name="T0" fmla="*/ 0 w 32"/>
              <a:gd name="T1" fmla="*/ 2147483647 h 32"/>
              <a:gd name="T2" fmla="*/ 0 w 32"/>
              <a:gd name="T3" fmla="*/ 2147483647 h 32"/>
              <a:gd name="T4" fmla="*/ 0 w 32"/>
              <a:gd name="T5" fmla="*/ 2147483647 h 32"/>
              <a:gd name="T6" fmla="*/ 2147483647 w 32"/>
              <a:gd name="T7" fmla="*/ 0 h 32"/>
              <a:gd name="T8" fmla="*/ 2147483647 w 32"/>
              <a:gd name="T9" fmla="*/ 0 h 32"/>
              <a:gd name="T10" fmla="*/ 2147483647 w 32"/>
              <a:gd name="T11" fmla="*/ 0 h 32"/>
              <a:gd name="T12" fmla="*/ 2147483647 w 32"/>
              <a:gd name="T13" fmla="*/ 2147483647 h 32"/>
              <a:gd name="T14" fmla="*/ 2147483647 w 32"/>
              <a:gd name="T15" fmla="*/ 2147483647 h 32"/>
              <a:gd name="T16" fmla="*/ 2147483647 w 32"/>
              <a:gd name="T17" fmla="*/ 2147483647 h 32"/>
              <a:gd name="T18" fmla="*/ 2147483647 w 32"/>
              <a:gd name="T19" fmla="*/ 2147483647 h 32"/>
              <a:gd name="T20" fmla="*/ 2147483647 w 32"/>
              <a:gd name="T21" fmla="*/ 2147483647 h 32"/>
              <a:gd name="T22" fmla="*/ 2147483647 w 32"/>
              <a:gd name="T23" fmla="*/ 2147483647 h 32"/>
              <a:gd name="T24" fmla="*/ 0 w 32"/>
              <a:gd name="T25" fmla="*/ 2147483647 h 32"/>
              <a:gd name="T26" fmla="*/ 0 w 32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2" h="32">
                <a:moveTo>
                  <a:pt x="0" y="16"/>
                </a:moveTo>
                <a:lnTo>
                  <a:pt x="0" y="16"/>
                </a:lnTo>
                <a:lnTo>
                  <a:pt x="0" y="8"/>
                </a:lnTo>
                <a:lnTo>
                  <a:pt x="8" y="0"/>
                </a:lnTo>
                <a:lnTo>
                  <a:pt x="16" y="0"/>
                </a:lnTo>
                <a:lnTo>
                  <a:pt x="24" y="0"/>
                </a:lnTo>
                <a:lnTo>
                  <a:pt x="32" y="8"/>
                </a:lnTo>
                <a:lnTo>
                  <a:pt x="32" y="16"/>
                </a:lnTo>
                <a:lnTo>
                  <a:pt x="32" y="24"/>
                </a:lnTo>
                <a:lnTo>
                  <a:pt x="24" y="32"/>
                </a:lnTo>
                <a:lnTo>
                  <a:pt x="16" y="32"/>
                </a:lnTo>
                <a:lnTo>
                  <a:pt x="8" y="32"/>
                </a:lnTo>
                <a:lnTo>
                  <a:pt x="0" y="24"/>
                </a:lnTo>
                <a:lnTo>
                  <a:pt x="0" y="16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rgbClr val="AA0043"/>
            </a:solidFill>
            <a:prstDash val="solid"/>
            <a:round/>
            <a:headEnd/>
            <a:tailEnd/>
          </a:ln>
        </p:spPr>
        <p:txBody>
          <a:bodyPr lIns="121268" tIns="60634" rIns="121268" bIns="60634"/>
          <a:lstStyle/>
          <a:p>
            <a:pPr defTabSz="1212677"/>
            <a:endParaRPr lang="en-US" dirty="0">
              <a:solidFill>
                <a:srgbClr val="5A5A5F">
                  <a:lumMod val="50000"/>
                </a:srgbClr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14" name="AutoShape 77"/>
          <p:cNvSpPr>
            <a:spLocks noChangeArrowheads="1"/>
          </p:cNvSpPr>
          <p:nvPr/>
        </p:nvSpPr>
        <p:spPr bwMode="auto">
          <a:xfrm>
            <a:off x="5535108" y="2718693"/>
            <a:ext cx="1176791" cy="246062"/>
          </a:xfrm>
          <a:prstGeom prst="roundRect">
            <a:avLst>
              <a:gd name="adj" fmla="val 16667"/>
            </a:avLst>
          </a:prstGeom>
          <a:solidFill>
            <a:schemeClr val="accent1">
              <a:alpha val="6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t" hangingPunct="1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en-US" altLang="en-US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Fabriano - Italy</a:t>
            </a:r>
            <a:endParaRPr lang="en-US" alt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AutoShape 77"/>
          <p:cNvSpPr>
            <a:spLocks noChangeArrowheads="1"/>
          </p:cNvSpPr>
          <p:nvPr/>
        </p:nvSpPr>
        <p:spPr bwMode="auto">
          <a:xfrm>
            <a:off x="5409890" y="2417699"/>
            <a:ext cx="1082935" cy="246062"/>
          </a:xfrm>
          <a:prstGeom prst="roundRect">
            <a:avLst>
              <a:gd name="adj" fmla="val 16667"/>
            </a:avLst>
          </a:prstGeom>
          <a:solidFill>
            <a:schemeClr val="accent1">
              <a:alpha val="6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t" hangingPunct="1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en-US" altLang="en-US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Turin - Italy</a:t>
            </a:r>
            <a:endParaRPr lang="en-US" alt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AutoShape 77"/>
          <p:cNvSpPr>
            <a:spLocks noChangeArrowheads="1"/>
          </p:cNvSpPr>
          <p:nvPr/>
        </p:nvSpPr>
        <p:spPr bwMode="auto">
          <a:xfrm>
            <a:off x="8495776" y="2828133"/>
            <a:ext cx="1656184" cy="246062"/>
          </a:xfrm>
          <a:prstGeom prst="roundRect">
            <a:avLst>
              <a:gd name="adj" fmla="val 16667"/>
            </a:avLst>
          </a:prstGeom>
          <a:solidFill>
            <a:schemeClr val="accent1">
              <a:alpha val="6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t" hangingPunct="1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en-US" altLang="en-US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Hyun Poong – S. Korea</a:t>
            </a:r>
            <a:endParaRPr lang="en-US" alt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AutoShape 77"/>
          <p:cNvSpPr>
            <a:spLocks noChangeArrowheads="1"/>
          </p:cNvSpPr>
          <p:nvPr/>
        </p:nvSpPr>
        <p:spPr bwMode="auto">
          <a:xfrm>
            <a:off x="4195892" y="1795466"/>
            <a:ext cx="1391729" cy="246062"/>
          </a:xfrm>
          <a:prstGeom prst="roundRect">
            <a:avLst>
              <a:gd name="adj" fmla="val 16667"/>
            </a:avLst>
          </a:prstGeom>
          <a:solidFill>
            <a:schemeClr val="accent1">
              <a:alpha val="6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t" hangingPunct="1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en-US" altLang="en-US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Tampere - Finland</a:t>
            </a:r>
            <a:endParaRPr lang="en-US" alt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Freeform 559"/>
          <p:cNvSpPr>
            <a:spLocks/>
          </p:cNvSpPr>
          <p:nvPr/>
        </p:nvSpPr>
        <p:spPr bwMode="auto">
          <a:xfrm>
            <a:off x="2760473" y="2877442"/>
            <a:ext cx="71367" cy="52388"/>
          </a:xfrm>
          <a:custGeom>
            <a:avLst/>
            <a:gdLst>
              <a:gd name="T0" fmla="*/ 0 w 32"/>
              <a:gd name="T1" fmla="*/ 2147483647 h 32"/>
              <a:gd name="T2" fmla="*/ 0 w 32"/>
              <a:gd name="T3" fmla="*/ 2147483647 h 32"/>
              <a:gd name="T4" fmla="*/ 0 w 32"/>
              <a:gd name="T5" fmla="*/ 2147483647 h 32"/>
              <a:gd name="T6" fmla="*/ 2147483647 w 32"/>
              <a:gd name="T7" fmla="*/ 0 h 32"/>
              <a:gd name="T8" fmla="*/ 2147483647 w 32"/>
              <a:gd name="T9" fmla="*/ 0 h 32"/>
              <a:gd name="T10" fmla="*/ 2147483647 w 32"/>
              <a:gd name="T11" fmla="*/ 0 h 32"/>
              <a:gd name="T12" fmla="*/ 2147483647 w 32"/>
              <a:gd name="T13" fmla="*/ 2147483647 h 32"/>
              <a:gd name="T14" fmla="*/ 2147483647 w 32"/>
              <a:gd name="T15" fmla="*/ 2147483647 h 32"/>
              <a:gd name="T16" fmla="*/ 2147483647 w 32"/>
              <a:gd name="T17" fmla="*/ 2147483647 h 32"/>
              <a:gd name="T18" fmla="*/ 2147483647 w 32"/>
              <a:gd name="T19" fmla="*/ 2147483647 h 32"/>
              <a:gd name="T20" fmla="*/ 2147483647 w 32"/>
              <a:gd name="T21" fmla="*/ 2147483647 h 32"/>
              <a:gd name="T22" fmla="*/ 2147483647 w 32"/>
              <a:gd name="T23" fmla="*/ 2147483647 h 32"/>
              <a:gd name="T24" fmla="*/ 0 w 32"/>
              <a:gd name="T25" fmla="*/ 2147483647 h 32"/>
              <a:gd name="T26" fmla="*/ 0 w 32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2" h="32">
                <a:moveTo>
                  <a:pt x="0" y="16"/>
                </a:moveTo>
                <a:lnTo>
                  <a:pt x="0" y="16"/>
                </a:lnTo>
                <a:lnTo>
                  <a:pt x="0" y="8"/>
                </a:lnTo>
                <a:lnTo>
                  <a:pt x="8" y="0"/>
                </a:lnTo>
                <a:lnTo>
                  <a:pt x="16" y="0"/>
                </a:lnTo>
                <a:lnTo>
                  <a:pt x="24" y="0"/>
                </a:lnTo>
                <a:lnTo>
                  <a:pt x="32" y="8"/>
                </a:lnTo>
                <a:lnTo>
                  <a:pt x="32" y="16"/>
                </a:lnTo>
                <a:lnTo>
                  <a:pt x="32" y="24"/>
                </a:lnTo>
                <a:lnTo>
                  <a:pt x="24" y="32"/>
                </a:lnTo>
                <a:lnTo>
                  <a:pt x="16" y="32"/>
                </a:lnTo>
                <a:lnTo>
                  <a:pt x="8" y="32"/>
                </a:lnTo>
                <a:lnTo>
                  <a:pt x="0" y="24"/>
                </a:lnTo>
                <a:lnTo>
                  <a:pt x="0" y="16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rgbClr val="AA0043"/>
            </a:solidFill>
            <a:prstDash val="solid"/>
            <a:round/>
            <a:headEnd/>
            <a:tailEnd/>
          </a:ln>
        </p:spPr>
        <p:txBody>
          <a:bodyPr lIns="121268" tIns="60634" rIns="121268" bIns="60634"/>
          <a:lstStyle/>
          <a:p>
            <a:pPr defTabSz="1212677"/>
            <a:endParaRPr lang="en-US" dirty="0">
              <a:solidFill>
                <a:srgbClr val="5A5A5F">
                  <a:lumMod val="50000"/>
                </a:srgbClr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21" name="Freeform 559"/>
          <p:cNvSpPr>
            <a:spLocks/>
          </p:cNvSpPr>
          <p:nvPr/>
        </p:nvSpPr>
        <p:spPr bwMode="auto">
          <a:xfrm>
            <a:off x="2760472" y="3009203"/>
            <a:ext cx="71367" cy="52388"/>
          </a:xfrm>
          <a:custGeom>
            <a:avLst/>
            <a:gdLst>
              <a:gd name="T0" fmla="*/ 0 w 32"/>
              <a:gd name="T1" fmla="*/ 2147483647 h 32"/>
              <a:gd name="T2" fmla="*/ 0 w 32"/>
              <a:gd name="T3" fmla="*/ 2147483647 h 32"/>
              <a:gd name="T4" fmla="*/ 0 w 32"/>
              <a:gd name="T5" fmla="*/ 2147483647 h 32"/>
              <a:gd name="T6" fmla="*/ 2147483647 w 32"/>
              <a:gd name="T7" fmla="*/ 0 h 32"/>
              <a:gd name="T8" fmla="*/ 2147483647 w 32"/>
              <a:gd name="T9" fmla="*/ 0 h 32"/>
              <a:gd name="T10" fmla="*/ 2147483647 w 32"/>
              <a:gd name="T11" fmla="*/ 0 h 32"/>
              <a:gd name="T12" fmla="*/ 2147483647 w 32"/>
              <a:gd name="T13" fmla="*/ 2147483647 h 32"/>
              <a:gd name="T14" fmla="*/ 2147483647 w 32"/>
              <a:gd name="T15" fmla="*/ 2147483647 h 32"/>
              <a:gd name="T16" fmla="*/ 2147483647 w 32"/>
              <a:gd name="T17" fmla="*/ 2147483647 h 32"/>
              <a:gd name="T18" fmla="*/ 2147483647 w 32"/>
              <a:gd name="T19" fmla="*/ 2147483647 h 32"/>
              <a:gd name="T20" fmla="*/ 2147483647 w 32"/>
              <a:gd name="T21" fmla="*/ 2147483647 h 32"/>
              <a:gd name="T22" fmla="*/ 2147483647 w 32"/>
              <a:gd name="T23" fmla="*/ 2147483647 h 32"/>
              <a:gd name="T24" fmla="*/ 0 w 32"/>
              <a:gd name="T25" fmla="*/ 2147483647 h 32"/>
              <a:gd name="T26" fmla="*/ 0 w 32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2" h="32">
                <a:moveTo>
                  <a:pt x="0" y="16"/>
                </a:moveTo>
                <a:lnTo>
                  <a:pt x="0" y="16"/>
                </a:lnTo>
                <a:lnTo>
                  <a:pt x="0" y="8"/>
                </a:lnTo>
                <a:lnTo>
                  <a:pt x="8" y="0"/>
                </a:lnTo>
                <a:lnTo>
                  <a:pt x="16" y="0"/>
                </a:lnTo>
                <a:lnTo>
                  <a:pt x="24" y="0"/>
                </a:lnTo>
                <a:lnTo>
                  <a:pt x="32" y="8"/>
                </a:lnTo>
                <a:lnTo>
                  <a:pt x="32" y="16"/>
                </a:lnTo>
                <a:lnTo>
                  <a:pt x="32" y="24"/>
                </a:lnTo>
                <a:lnTo>
                  <a:pt x="24" y="32"/>
                </a:lnTo>
                <a:lnTo>
                  <a:pt x="16" y="32"/>
                </a:lnTo>
                <a:lnTo>
                  <a:pt x="8" y="32"/>
                </a:lnTo>
                <a:lnTo>
                  <a:pt x="0" y="24"/>
                </a:lnTo>
                <a:lnTo>
                  <a:pt x="0" y="16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rgbClr val="AA0043"/>
            </a:solidFill>
            <a:prstDash val="solid"/>
            <a:round/>
            <a:headEnd/>
            <a:tailEnd/>
          </a:ln>
        </p:spPr>
        <p:txBody>
          <a:bodyPr lIns="121268" tIns="60634" rIns="121268" bIns="60634"/>
          <a:lstStyle/>
          <a:p>
            <a:pPr defTabSz="1212677"/>
            <a:endParaRPr lang="en-US" dirty="0">
              <a:solidFill>
                <a:srgbClr val="5A5A5F">
                  <a:lumMod val="50000"/>
                </a:srgbClr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22" name="Freeform 559"/>
          <p:cNvSpPr>
            <a:spLocks/>
          </p:cNvSpPr>
          <p:nvPr/>
        </p:nvSpPr>
        <p:spPr bwMode="auto">
          <a:xfrm>
            <a:off x="5681209" y="1974851"/>
            <a:ext cx="71367" cy="52388"/>
          </a:xfrm>
          <a:custGeom>
            <a:avLst/>
            <a:gdLst>
              <a:gd name="T0" fmla="*/ 0 w 32"/>
              <a:gd name="T1" fmla="*/ 2147483647 h 32"/>
              <a:gd name="T2" fmla="*/ 0 w 32"/>
              <a:gd name="T3" fmla="*/ 2147483647 h 32"/>
              <a:gd name="T4" fmla="*/ 0 w 32"/>
              <a:gd name="T5" fmla="*/ 2147483647 h 32"/>
              <a:gd name="T6" fmla="*/ 2147483647 w 32"/>
              <a:gd name="T7" fmla="*/ 0 h 32"/>
              <a:gd name="T8" fmla="*/ 2147483647 w 32"/>
              <a:gd name="T9" fmla="*/ 0 h 32"/>
              <a:gd name="T10" fmla="*/ 2147483647 w 32"/>
              <a:gd name="T11" fmla="*/ 0 h 32"/>
              <a:gd name="T12" fmla="*/ 2147483647 w 32"/>
              <a:gd name="T13" fmla="*/ 2147483647 h 32"/>
              <a:gd name="T14" fmla="*/ 2147483647 w 32"/>
              <a:gd name="T15" fmla="*/ 2147483647 h 32"/>
              <a:gd name="T16" fmla="*/ 2147483647 w 32"/>
              <a:gd name="T17" fmla="*/ 2147483647 h 32"/>
              <a:gd name="T18" fmla="*/ 2147483647 w 32"/>
              <a:gd name="T19" fmla="*/ 2147483647 h 32"/>
              <a:gd name="T20" fmla="*/ 2147483647 w 32"/>
              <a:gd name="T21" fmla="*/ 2147483647 h 32"/>
              <a:gd name="T22" fmla="*/ 2147483647 w 32"/>
              <a:gd name="T23" fmla="*/ 2147483647 h 32"/>
              <a:gd name="T24" fmla="*/ 0 w 32"/>
              <a:gd name="T25" fmla="*/ 2147483647 h 32"/>
              <a:gd name="T26" fmla="*/ 0 w 32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2" h="32">
                <a:moveTo>
                  <a:pt x="0" y="16"/>
                </a:moveTo>
                <a:lnTo>
                  <a:pt x="0" y="16"/>
                </a:lnTo>
                <a:lnTo>
                  <a:pt x="0" y="8"/>
                </a:lnTo>
                <a:lnTo>
                  <a:pt x="8" y="0"/>
                </a:lnTo>
                <a:lnTo>
                  <a:pt x="16" y="0"/>
                </a:lnTo>
                <a:lnTo>
                  <a:pt x="24" y="0"/>
                </a:lnTo>
                <a:lnTo>
                  <a:pt x="32" y="8"/>
                </a:lnTo>
                <a:lnTo>
                  <a:pt x="32" y="16"/>
                </a:lnTo>
                <a:lnTo>
                  <a:pt x="32" y="24"/>
                </a:lnTo>
                <a:lnTo>
                  <a:pt x="24" y="32"/>
                </a:lnTo>
                <a:lnTo>
                  <a:pt x="16" y="32"/>
                </a:lnTo>
                <a:lnTo>
                  <a:pt x="8" y="32"/>
                </a:lnTo>
                <a:lnTo>
                  <a:pt x="0" y="24"/>
                </a:lnTo>
                <a:lnTo>
                  <a:pt x="0" y="16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rgbClr val="AA0043"/>
            </a:solidFill>
            <a:prstDash val="solid"/>
            <a:round/>
            <a:headEnd/>
            <a:tailEnd/>
          </a:ln>
        </p:spPr>
        <p:txBody>
          <a:bodyPr lIns="121268" tIns="60634" rIns="121268" bIns="60634"/>
          <a:lstStyle/>
          <a:p>
            <a:pPr defTabSz="1212677"/>
            <a:endParaRPr lang="en-US" dirty="0">
              <a:solidFill>
                <a:srgbClr val="5A5A5F">
                  <a:lumMod val="50000"/>
                </a:srgbClr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23" name="Freeform 559"/>
          <p:cNvSpPr>
            <a:spLocks/>
          </p:cNvSpPr>
          <p:nvPr/>
        </p:nvSpPr>
        <p:spPr bwMode="auto">
          <a:xfrm>
            <a:off x="5305625" y="2650199"/>
            <a:ext cx="71367" cy="52388"/>
          </a:xfrm>
          <a:custGeom>
            <a:avLst/>
            <a:gdLst>
              <a:gd name="T0" fmla="*/ 0 w 32"/>
              <a:gd name="T1" fmla="*/ 2147483647 h 32"/>
              <a:gd name="T2" fmla="*/ 0 w 32"/>
              <a:gd name="T3" fmla="*/ 2147483647 h 32"/>
              <a:gd name="T4" fmla="*/ 0 w 32"/>
              <a:gd name="T5" fmla="*/ 2147483647 h 32"/>
              <a:gd name="T6" fmla="*/ 2147483647 w 32"/>
              <a:gd name="T7" fmla="*/ 0 h 32"/>
              <a:gd name="T8" fmla="*/ 2147483647 w 32"/>
              <a:gd name="T9" fmla="*/ 0 h 32"/>
              <a:gd name="T10" fmla="*/ 2147483647 w 32"/>
              <a:gd name="T11" fmla="*/ 0 h 32"/>
              <a:gd name="T12" fmla="*/ 2147483647 w 32"/>
              <a:gd name="T13" fmla="*/ 2147483647 h 32"/>
              <a:gd name="T14" fmla="*/ 2147483647 w 32"/>
              <a:gd name="T15" fmla="*/ 2147483647 h 32"/>
              <a:gd name="T16" fmla="*/ 2147483647 w 32"/>
              <a:gd name="T17" fmla="*/ 2147483647 h 32"/>
              <a:gd name="T18" fmla="*/ 2147483647 w 32"/>
              <a:gd name="T19" fmla="*/ 2147483647 h 32"/>
              <a:gd name="T20" fmla="*/ 2147483647 w 32"/>
              <a:gd name="T21" fmla="*/ 2147483647 h 32"/>
              <a:gd name="T22" fmla="*/ 2147483647 w 32"/>
              <a:gd name="T23" fmla="*/ 2147483647 h 32"/>
              <a:gd name="T24" fmla="*/ 0 w 32"/>
              <a:gd name="T25" fmla="*/ 2147483647 h 32"/>
              <a:gd name="T26" fmla="*/ 0 w 32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2" h="32">
                <a:moveTo>
                  <a:pt x="0" y="16"/>
                </a:moveTo>
                <a:lnTo>
                  <a:pt x="0" y="16"/>
                </a:lnTo>
                <a:lnTo>
                  <a:pt x="0" y="8"/>
                </a:lnTo>
                <a:lnTo>
                  <a:pt x="8" y="0"/>
                </a:lnTo>
                <a:lnTo>
                  <a:pt x="16" y="0"/>
                </a:lnTo>
                <a:lnTo>
                  <a:pt x="24" y="0"/>
                </a:lnTo>
                <a:lnTo>
                  <a:pt x="32" y="8"/>
                </a:lnTo>
                <a:lnTo>
                  <a:pt x="32" y="16"/>
                </a:lnTo>
                <a:lnTo>
                  <a:pt x="32" y="24"/>
                </a:lnTo>
                <a:lnTo>
                  <a:pt x="24" y="32"/>
                </a:lnTo>
                <a:lnTo>
                  <a:pt x="16" y="32"/>
                </a:lnTo>
                <a:lnTo>
                  <a:pt x="8" y="32"/>
                </a:lnTo>
                <a:lnTo>
                  <a:pt x="0" y="24"/>
                </a:lnTo>
                <a:lnTo>
                  <a:pt x="0" y="16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rgbClr val="AA0043"/>
            </a:solidFill>
            <a:prstDash val="solid"/>
            <a:round/>
            <a:headEnd/>
            <a:tailEnd/>
          </a:ln>
        </p:spPr>
        <p:txBody>
          <a:bodyPr lIns="121268" tIns="60634" rIns="121268" bIns="60634"/>
          <a:lstStyle/>
          <a:p>
            <a:pPr defTabSz="1212677"/>
            <a:endParaRPr lang="en-US" dirty="0">
              <a:solidFill>
                <a:srgbClr val="5A5A5F">
                  <a:lumMod val="50000"/>
                </a:srgbClr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24" name="Freeform 559"/>
          <p:cNvSpPr>
            <a:spLocks/>
          </p:cNvSpPr>
          <p:nvPr/>
        </p:nvSpPr>
        <p:spPr bwMode="auto">
          <a:xfrm>
            <a:off x="5376992" y="2716280"/>
            <a:ext cx="71367" cy="52388"/>
          </a:xfrm>
          <a:custGeom>
            <a:avLst/>
            <a:gdLst>
              <a:gd name="T0" fmla="*/ 0 w 32"/>
              <a:gd name="T1" fmla="*/ 2147483647 h 32"/>
              <a:gd name="T2" fmla="*/ 0 w 32"/>
              <a:gd name="T3" fmla="*/ 2147483647 h 32"/>
              <a:gd name="T4" fmla="*/ 0 w 32"/>
              <a:gd name="T5" fmla="*/ 2147483647 h 32"/>
              <a:gd name="T6" fmla="*/ 2147483647 w 32"/>
              <a:gd name="T7" fmla="*/ 0 h 32"/>
              <a:gd name="T8" fmla="*/ 2147483647 w 32"/>
              <a:gd name="T9" fmla="*/ 0 h 32"/>
              <a:gd name="T10" fmla="*/ 2147483647 w 32"/>
              <a:gd name="T11" fmla="*/ 0 h 32"/>
              <a:gd name="T12" fmla="*/ 2147483647 w 32"/>
              <a:gd name="T13" fmla="*/ 2147483647 h 32"/>
              <a:gd name="T14" fmla="*/ 2147483647 w 32"/>
              <a:gd name="T15" fmla="*/ 2147483647 h 32"/>
              <a:gd name="T16" fmla="*/ 2147483647 w 32"/>
              <a:gd name="T17" fmla="*/ 2147483647 h 32"/>
              <a:gd name="T18" fmla="*/ 2147483647 w 32"/>
              <a:gd name="T19" fmla="*/ 2147483647 h 32"/>
              <a:gd name="T20" fmla="*/ 2147483647 w 32"/>
              <a:gd name="T21" fmla="*/ 2147483647 h 32"/>
              <a:gd name="T22" fmla="*/ 2147483647 w 32"/>
              <a:gd name="T23" fmla="*/ 2147483647 h 32"/>
              <a:gd name="T24" fmla="*/ 0 w 32"/>
              <a:gd name="T25" fmla="*/ 2147483647 h 32"/>
              <a:gd name="T26" fmla="*/ 0 w 32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2" h="32">
                <a:moveTo>
                  <a:pt x="0" y="16"/>
                </a:moveTo>
                <a:lnTo>
                  <a:pt x="0" y="16"/>
                </a:lnTo>
                <a:lnTo>
                  <a:pt x="0" y="8"/>
                </a:lnTo>
                <a:lnTo>
                  <a:pt x="8" y="0"/>
                </a:lnTo>
                <a:lnTo>
                  <a:pt x="16" y="0"/>
                </a:lnTo>
                <a:lnTo>
                  <a:pt x="24" y="0"/>
                </a:lnTo>
                <a:lnTo>
                  <a:pt x="32" y="8"/>
                </a:lnTo>
                <a:lnTo>
                  <a:pt x="32" y="16"/>
                </a:lnTo>
                <a:lnTo>
                  <a:pt x="32" y="24"/>
                </a:lnTo>
                <a:lnTo>
                  <a:pt x="24" y="32"/>
                </a:lnTo>
                <a:lnTo>
                  <a:pt x="16" y="32"/>
                </a:lnTo>
                <a:lnTo>
                  <a:pt x="8" y="32"/>
                </a:lnTo>
                <a:lnTo>
                  <a:pt x="0" y="24"/>
                </a:lnTo>
                <a:lnTo>
                  <a:pt x="0" y="16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rgbClr val="AA0043"/>
            </a:solidFill>
            <a:prstDash val="solid"/>
            <a:round/>
            <a:headEnd/>
            <a:tailEnd/>
          </a:ln>
        </p:spPr>
        <p:txBody>
          <a:bodyPr lIns="121268" tIns="60634" rIns="121268" bIns="60634"/>
          <a:lstStyle/>
          <a:p>
            <a:pPr defTabSz="1212677"/>
            <a:endParaRPr lang="en-US" dirty="0">
              <a:solidFill>
                <a:srgbClr val="5A5A5F">
                  <a:lumMod val="50000"/>
                </a:srgbClr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29" name="AutoShape 77"/>
          <p:cNvSpPr>
            <a:spLocks noChangeArrowheads="1"/>
          </p:cNvSpPr>
          <p:nvPr/>
        </p:nvSpPr>
        <p:spPr bwMode="auto">
          <a:xfrm>
            <a:off x="7629584" y="2476370"/>
            <a:ext cx="1562041" cy="246062"/>
          </a:xfrm>
          <a:prstGeom prst="roundRect">
            <a:avLst>
              <a:gd name="adj" fmla="val 16667"/>
            </a:avLst>
          </a:prstGeom>
          <a:solidFill>
            <a:schemeClr val="accent1">
              <a:alpha val="6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t" hangingPunct="1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en-US" altLang="en-US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Binzhou - China</a:t>
            </a:r>
            <a:endParaRPr lang="en-US" alt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Freeform 559"/>
          <p:cNvSpPr>
            <a:spLocks/>
          </p:cNvSpPr>
          <p:nvPr/>
        </p:nvSpPr>
        <p:spPr bwMode="auto">
          <a:xfrm>
            <a:off x="8262484" y="2898776"/>
            <a:ext cx="71367" cy="52388"/>
          </a:xfrm>
          <a:custGeom>
            <a:avLst/>
            <a:gdLst>
              <a:gd name="T0" fmla="*/ 0 w 32"/>
              <a:gd name="T1" fmla="*/ 2147483647 h 32"/>
              <a:gd name="T2" fmla="*/ 0 w 32"/>
              <a:gd name="T3" fmla="*/ 2147483647 h 32"/>
              <a:gd name="T4" fmla="*/ 0 w 32"/>
              <a:gd name="T5" fmla="*/ 2147483647 h 32"/>
              <a:gd name="T6" fmla="*/ 2147483647 w 32"/>
              <a:gd name="T7" fmla="*/ 0 h 32"/>
              <a:gd name="T8" fmla="*/ 2147483647 w 32"/>
              <a:gd name="T9" fmla="*/ 0 h 32"/>
              <a:gd name="T10" fmla="*/ 2147483647 w 32"/>
              <a:gd name="T11" fmla="*/ 0 h 32"/>
              <a:gd name="T12" fmla="*/ 2147483647 w 32"/>
              <a:gd name="T13" fmla="*/ 2147483647 h 32"/>
              <a:gd name="T14" fmla="*/ 2147483647 w 32"/>
              <a:gd name="T15" fmla="*/ 2147483647 h 32"/>
              <a:gd name="T16" fmla="*/ 2147483647 w 32"/>
              <a:gd name="T17" fmla="*/ 2147483647 h 32"/>
              <a:gd name="T18" fmla="*/ 2147483647 w 32"/>
              <a:gd name="T19" fmla="*/ 2147483647 h 32"/>
              <a:gd name="T20" fmla="*/ 2147483647 w 32"/>
              <a:gd name="T21" fmla="*/ 2147483647 h 32"/>
              <a:gd name="T22" fmla="*/ 2147483647 w 32"/>
              <a:gd name="T23" fmla="*/ 2147483647 h 32"/>
              <a:gd name="T24" fmla="*/ 0 w 32"/>
              <a:gd name="T25" fmla="*/ 2147483647 h 32"/>
              <a:gd name="T26" fmla="*/ 0 w 32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2" h="32">
                <a:moveTo>
                  <a:pt x="0" y="16"/>
                </a:moveTo>
                <a:lnTo>
                  <a:pt x="0" y="16"/>
                </a:lnTo>
                <a:lnTo>
                  <a:pt x="0" y="8"/>
                </a:lnTo>
                <a:lnTo>
                  <a:pt x="8" y="0"/>
                </a:lnTo>
                <a:lnTo>
                  <a:pt x="16" y="0"/>
                </a:lnTo>
                <a:lnTo>
                  <a:pt x="24" y="0"/>
                </a:lnTo>
                <a:lnTo>
                  <a:pt x="32" y="8"/>
                </a:lnTo>
                <a:lnTo>
                  <a:pt x="32" y="16"/>
                </a:lnTo>
                <a:lnTo>
                  <a:pt x="32" y="24"/>
                </a:lnTo>
                <a:lnTo>
                  <a:pt x="24" y="32"/>
                </a:lnTo>
                <a:lnTo>
                  <a:pt x="16" y="32"/>
                </a:lnTo>
                <a:lnTo>
                  <a:pt x="8" y="32"/>
                </a:lnTo>
                <a:lnTo>
                  <a:pt x="0" y="24"/>
                </a:lnTo>
                <a:lnTo>
                  <a:pt x="0" y="16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rgbClr val="AA0043"/>
            </a:solidFill>
            <a:prstDash val="solid"/>
            <a:round/>
            <a:headEnd/>
            <a:tailEnd/>
          </a:ln>
        </p:spPr>
        <p:txBody>
          <a:bodyPr lIns="121268" tIns="60634" rIns="121268" bIns="60634"/>
          <a:lstStyle/>
          <a:p>
            <a:pPr defTabSz="1212677"/>
            <a:endParaRPr lang="en-US" dirty="0">
              <a:solidFill>
                <a:srgbClr val="5A5A5F">
                  <a:lumMod val="50000"/>
                </a:srgbClr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32" name="AutoShape 77"/>
          <p:cNvSpPr>
            <a:spLocks noChangeArrowheads="1"/>
          </p:cNvSpPr>
          <p:nvPr/>
        </p:nvSpPr>
        <p:spPr bwMode="auto">
          <a:xfrm>
            <a:off x="9534062" y="3763001"/>
            <a:ext cx="1756650" cy="665955"/>
          </a:xfrm>
          <a:prstGeom prst="roundRect">
            <a:avLst>
              <a:gd name="adj" fmla="val 28109"/>
            </a:avLst>
          </a:prstGeom>
          <a:solidFill>
            <a:schemeClr val="accent5">
              <a:alpha val="6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fi-FI" sz="1000" b="1" dirty="0" smtClean="0">
                <a:latin typeface="Century Gothic" panose="020B0502020202020204" pitchFamily="34" charset="0"/>
              </a:rPr>
              <a:t>Key Businesses</a:t>
            </a:r>
          </a:p>
          <a:p>
            <a:pPr algn="ctr"/>
            <a:r>
              <a:rPr lang="fi-FI" sz="1000" dirty="0" smtClean="0">
                <a:latin typeface="Century Gothic" panose="020B0502020202020204" pitchFamily="34" charset="0"/>
              </a:rPr>
              <a:t>Engine Filtration</a:t>
            </a:r>
          </a:p>
          <a:p>
            <a:pPr algn="ctr"/>
            <a:r>
              <a:rPr lang="fi-FI" sz="1000" dirty="0" smtClean="0">
                <a:latin typeface="Century Gothic" panose="020B0502020202020204" pitchFamily="34" charset="0"/>
              </a:rPr>
              <a:t>Industrial Filtration</a:t>
            </a:r>
          </a:p>
        </p:txBody>
      </p:sp>
      <p:sp>
        <p:nvSpPr>
          <p:cNvPr id="25" name="Freeform 559"/>
          <p:cNvSpPr>
            <a:spLocks/>
          </p:cNvSpPr>
          <p:nvPr/>
        </p:nvSpPr>
        <p:spPr bwMode="auto">
          <a:xfrm>
            <a:off x="8052934" y="2908301"/>
            <a:ext cx="71367" cy="52388"/>
          </a:xfrm>
          <a:custGeom>
            <a:avLst/>
            <a:gdLst>
              <a:gd name="T0" fmla="*/ 0 w 32"/>
              <a:gd name="T1" fmla="*/ 2147483647 h 32"/>
              <a:gd name="T2" fmla="*/ 0 w 32"/>
              <a:gd name="T3" fmla="*/ 2147483647 h 32"/>
              <a:gd name="T4" fmla="*/ 0 w 32"/>
              <a:gd name="T5" fmla="*/ 2147483647 h 32"/>
              <a:gd name="T6" fmla="*/ 2147483647 w 32"/>
              <a:gd name="T7" fmla="*/ 0 h 32"/>
              <a:gd name="T8" fmla="*/ 2147483647 w 32"/>
              <a:gd name="T9" fmla="*/ 0 h 32"/>
              <a:gd name="T10" fmla="*/ 2147483647 w 32"/>
              <a:gd name="T11" fmla="*/ 0 h 32"/>
              <a:gd name="T12" fmla="*/ 2147483647 w 32"/>
              <a:gd name="T13" fmla="*/ 2147483647 h 32"/>
              <a:gd name="T14" fmla="*/ 2147483647 w 32"/>
              <a:gd name="T15" fmla="*/ 2147483647 h 32"/>
              <a:gd name="T16" fmla="*/ 2147483647 w 32"/>
              <a:gd name="T17" fmla="*/ 2147483647 h 32"/>
              <a:gd name="T18" fmla="*/ 2147483647 w 32"/>
              <a:gd name="T19" fmla="*/ 2147483647 h 32"/>
              <a:gd name="T20" fmla="*/ 2147483647 w 32"/>
              <a:gd name="T21" fmla="*/ 2147483647 h 32"/>
              <a:gd name="T22" fmla="*/ 2147483647 w 32"/>
              <a:gd name="T23" fmla="*/ 2147483647 h 32"/>
              <a:gd name="T24" fmla="*/ 0 w 32"/>
              <a:gd name="T25" fmla="*/ 2147483647 h 32"/>
              <a:gd name="T26" fmla="*/ 0 w 32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2" h="32">
                <a:moveTo>
                  <a:pt x="0" y="16"/>
                </a:moveTo>
                <a:lnTo>
                  <a:pt x="0" y="16"/>
                </a:lnTo>
                <a:lnTo>
                  <a:pt x="0" y="8"/>
                </a:lnTo>
                <a:lnTo>
                  <a:pt x="8" y="0"/>
                </a:lnTo>
                <a:lnTo>
                  <a:pt x="16" y="0"/>
                </a:lnTo>
                <a:lnTo>
                  <a:pt x="24" y="0"/>
                </a:lnTo>
                <a:lnTo>
                  <a:pt x="32" y="8"/>
                </a:lnTo>
                <a:lnTo>
                  <a:pt x="32" y="16"/>
                </a:lnTo>
                <a:lnTo>
                  <a:pt x="32" y="24"/>
                </a:lnTo>
                <a:lnTo>
                  <a:pt x="24" y="32"/>
                </a:lnTo>
                <a:lnTo>
                  <a:pt x="16" y="32"/>
                </a:lnTo>
                <a:lnTo>
                  <a:pt x="8" y="32"/>
                </a:lnTo>
                <a:lnTo>
                  <a:pt x="0" y="24"/>
                </a:lnTo>
                <a:lnTo>
                  <a:pt x="0" y="16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rgbClr val="AA0043"/>
            </a:solidFill>
            <a:prstDash val="solid"/>
            <a:round/>
            <a:headEnd/>
            <a:tailEnd/>
          </a:ln>
        </p:spPr>
        <p:txBody>
          <a:bodyPr lIns="121268" tIns="60634" rIns="121268" bIns="60634"/>
          <a:lstStyle/>
          <a:p>
            <a:pPr defTabSz="1212677"/>
            <a:endParaRPr lang="en-US" dirty="0">
              <a:solidFill>
                <a:srgbClr val="5A5A5F">
                  <a:lumMod val="50000"/>
                </a:srgbClr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1891" y="4527285"/>
            <a:ext cx="15151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Manufacturing sites</a:t>
            </a:r>
          </a:p>
        </p:txBody>
      </p:sp>
      <p:sp>
        <p:nvSpPr>
          <p:cNvPr id="27" name="Freeform 559"/>
          <p:cNvSpPr>
            <a:spLocks/>
          </p:cNvSpPr>
          <p:nvPr/>
        </p:nvSpPr>
        <p:spPr bwMode="auto">
          <a:xfrm>
            <a:off x="721312" y="4613397"/>
            <a:ext cx="71367" cy="52388"/>
          </a:xfrm>
          <a:custGeom>
            <a:avLst/>
            <a:gdLst>
              <a:gd name="T0" fmla="*/ 0 w 32"/>
              <a:gd name="T1" fmla="*/ 2147483647 h 32"/>
              <a:gd name="T2" fmla="*/ 0 w 32"/>
              <a:gd name="T3" fmla="*/ 2147483647 h 32"/>
              <a:gd name="T4" fmla="*/ 0 w 32"/>
              <a:gd name="T5" fmla="*/ 2147483647 h 32"/>
              <a:gd name="T6" fmla="*/ 2147483647 w 32"/>
              <a:gd name="T7" fmla="*/ 0 h 32"/>
              <a:gd name="T8" fmla="*/ 2147483647 w 32"/>
              <a:gd name="T9" fmla="*/ 0 h 32"/>
              <a:gd name="T10" fmla="*/ 2147483647 w 32"/>
              <a:gd name="T11" fmla="*/ 0 h 32"/>
              <a:gd name="T12" fmla="*/ 2147483647 w 32"/>
              <a:gd name="T13" fmla="*/ 2147483647 h 32"/>
              <a:gd name="T14" fmla="*/ 2147483647 w 32"/>
              <a:gd name="T15" fmla="*/ 2147483647 h 32"/>
              <a:gd name="T16" fmla="*/ 2147483647 w 32"/>
              <a:gd name="T17" fmla="*/ 2147483647 h 32"/>
              <a:gd name="T18" fmla="*/ 2147483647 w 32"/>
              <a:gd name="T19" fmla="*/ 2147483647 h 32"/>
              <a:gd name="T20" fmla="*/ 2147483647 w 32"/>
              <a:gd name="T21" fmla="*/ 2147483647 h 32"/>
              <a:gd name="T22" fmla="*/ 2147483647 w 32"/>
              <a:gd name="T23" fmla="*/ 2147483647 h 32"/>
              <a:gd name="T24" fmla="*/ 0 w 32"/>
              <a:gd name="T25" fmla="*/ 2147483647 h 32"/>
              <a:gd name="T26" fmla="*/ 0 w 32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2" h="32">
                <a:moveTo>
                  <a:pt x="0" y="16"/>
                </a:moveTo>
                <a:lnTo>
                  <a:pt x="0" y="16"/>
                </a:lnTo>
                <a:lnTo>
                  <a:pt x="0" y="8"/>
                </a:lnTo>
                <a:lnTo>
                  <a:pt x="8" y="0"/>
                </a:lnTo>
                <a:lnTo>
                  <a:pt x="16" y="0"/>
                </a:lnTo>
                <a:lnTo>
                  <a:pt x="24" y="0"/>
                </a:lnTo>
                <a:lnTo>
                  <a:pt x="32" y="8"/>
                </a:lnTo>
                <a:lnTo>
                  <a:pt x="32" y="16"/>
                </a:lnTo>
                <a:lnTo>
                  <a:pt x="32" y="24"/>
                </a:lnTo>
                <a:lnTo>
                  <a:pt x="24" y="32"/>
                </a:lnTo>
                <a:lnTo>
                  <a:pt x="16" y="32"/>
                </a:lnTo>
                <a:lnTo>
                  <a:pt x="8" y="32"/>
                </a:lnTo>
                <a:lnTo>
                  <a:pt x="0" y="24"/>
                </a:lnTo>
                <a:lnTo>
                  <a:pt x="0" y="16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rgbClr val="AA0043"/>
            </a:solidFill>
            <a:prstDash val="solid"/>
            <a:round/>
            <a:headEnd/>
            <a:tailEnd/>
          </a:ln>
        </p:spPr>
        <p:txBody>
          <a:bodyPr lIns="121268" tIns="60634" rIns="121268" bIns="60634"/>
          <a:lstStyle/>
          <a:p>
            <a:pPr defTabSz="1212677"/>
            <a:endParaRPr lang="en-US" dirty="0">
              <a:solidFill>
                <a:srgbClr val="5A5A5F">
                  <a:lumMod val="50000"/>
                </a:srgbClr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382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Nonwovens Global Manufacturing Platforms</a:t>
            </a:r>
            <a:endParaRPr lang="en-US" dirty="0"/>
          </a:p>
        </p:txBody>
      </p:sp>
      <p:pic>
        <p:nvPicPr>
          <p:cNvPr id="10" name="pasted-image.pdf"/>
          <p:cNvPicPr>
            <a:picLocks noChangeAspect="1"/>
          </p:cNvPicPr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967639" y="1902615"/>
            <a:ext cx="7906116" cy="402797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278"/>
          <p:cNvSpPr/>
          <p:nvPr/>
        </p:nvSpPr>
        <p:spPr>
          <a:xfrm>
            <a:off x="1002829" y="4352686"/>
            <a:ext cx="1334146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r">
              <a:defRPr sz="1200"/>
            </a:lvl1pPr>
          </a:lstStyle>
          <a:p>
            <a:r>
              <a:rPr dirty="0"/>
              <a:t>Manufacturing sites</a:t>
            </a:r>
          </a:p>
        </p:txBody>
      </p:sp>
      <p:sp>
        <p:nvSpPr>
          <p:cNvPr id="9" name="Shape 285"/>
          <p:cNvSpPr/>
          <p:nvPr/>
        </p:nvSpPr>
        <p:spPr>
          <a:xfrm>
            <a:off x="796015" y="4390063"/>
            <a:ext cx="98060" cy="98062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" name="Shape 285"/>
          <p:cNvSpPr/>
          <p:nvPr/>
        </p:nvSpPr>
        <p:spPr>
          <a:xfrm>
            <a:off x="4751611" y="3285721"/>
            <a:ext cx="48198" cy="530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" name="Shape 285"/>
          <p:cNvSpPr/>
          <p:nvPr/>
        </p:nvSpPr>
        <p:spPr>
          <a:xfrm>
            <a:off x="4757986" y="3156499"/>
            <a:ext cx="48198" cy="530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3" name="Shape 285"/>
          <p:cNvSpPr/>
          <p:nvPr/>
        </p:nvSpPr>
        <p:spPr>
          <a:xfrm>
            <a:off x="4966594" y="2843586"/>
            <a:ext cx="48198" cy="530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7" name="AutoShape 77"/>
          <p:cNvSpPr>
            <a:spLocks noChangeArrowheads="1"/>
          </p:cNvSpPr>
          <p:nvPr/>
        </p:nvSpPr>
        <p:spPr bwMode="auto">
          <a:xfrm>
            <a:off x="2586152" y="2762809"/>
            <a:ext cx="2274119" cy="328083"/>
          </a:xfrm>
          <a:prstGeom prst="roundRect">
            <a:avLst>
              <a:gd name="adj" fmla="val 16667"/>
            </a:avLst>
          </a:prstGeom>
          <a:solidFill>
            <a:srgbClr val="7C427F">
              <a:alpha val="54118"/>
            </a:srgbClr>
          </a:solidFill>
          <a:ln>
            <a:noFill/>
          </a:ln>
          <a:extLst/>
        </p:spPr>
        <p:txBody>
          <a:bodyPr wrap="none" lIns="121268" tIns="60634" rIns="121268" bIns="60634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t" hangingPunct="1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en-US" altLang="en-US" sz="13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Malmedy</a:t>
            </a:r>
            <a:r>
              <a:rPr lang="en-US" altLang="en-US" sz="1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300" dirty="0">
                <a:solidFill>
                  <a:schemeClr val="bg1"/>
                </a:solidFill>
                <a:latin typeface="Century Gothic" panose="020B0502020202020204" pitchFamily="34" charset="0"/>
              </a:rPr>
              <a:t>-</a:t>
            </a:r>
            <a:r>
              <a:rPr lang="en-US" altLang="en-US" sz="1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Belgium</a:t>
            </a:r>
            <a:endParaRPr lang="en-US" altLang="en-US" sz="1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AutoShape 77"/>
          <p:cNvSpPr>
            <a:spLocks noChangeArrowheads="1"/>
          </p:cNvSpPr>
          <p:nvPr/>
        </p:nvSpPr>
        <p:spPr bwMode="auto">
          <a:xfrm>
            <a:off x="2602025" y="3504700"/>
            <a:ext cx="2274119" cy="328083"/>
          </a:xfrm>
          <a:prstGeom prst="roundRect">
            <a:avLst>
              <a:gd name="adj" fmla="val 16667"/>
            </a:avLst>
          </a:prstGeom>
          <a:solidFill>
            <a:srgbClr val="7C427F">
              <a:alpha val="54118"/>
            </a:srgbClr>
          </a:solidFill>
          <a:ln>
            <a:noFill/>
          </a:ln>
          <a:extLst/>
        </p:spPr>
        <p:txBody>
          <a:bodyPr wrap="none" lIns="121268" tIns="60634" rIns="121268" bIns="60634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t" hangingPunct="1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en-US" altLang="en-US" sz="13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Brignoud</a:t>
            </a:r>
            <a:r>
              <a:rPr lang="en-US" altLang="en-US" sz="1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300" dirty="0">
                <a:solidFill>
                  <a:schemeClr val="bg1"/>
                </a:solidFill>
                <a:latin typeface="Century Gothic" panose="020B0502020202020204" pitchFamily="34" charset="0"/>
              </a:rPr>
              <a:t>-</a:t>
            </a:r>
            <a:r>
              <a:rPr lang="en-US" altLang="en-US" sz="1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France</a:t>
            </a:r>
            <a:endParaRPr lang="en-US" altLang="en-US" sz="1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312400" y="493606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600" dirty="0" smtClean="0"/>
          </a:p>
        </p:txBody>
      </p:sp>
      <p:sp>
        <p:nvSpPr>
          <p:cNvPr id="42" name="AutoShape 77"/>
          <p:cNvSpPr>
            <a:spLocks noChangeArrowheads="1"/>
          </p:cNvSpPr>
          <p:nvPr/>
        </p:nvSpPr>
        <p:spPr bwMode="auto">
          <a:xfrm>
            <a:off x="3754550" y="2263276"/>
            <a:ext cx="2274119" cy="328083"/>
          </a:xfrm>
          <a:prstGeom prst="roundRect">
            <a:avLst>
              <a:gd name="adj" fmla="val 16667"/>
            </a:avLst>
          </a:prstGeom>
          <a:solidFill>
            <a:srgbClr val="7C427F">
              <a:alpha val="54118"/>
            </a:srgbClr>
          </a:solidFill>
          <a:ln>
            <a:noFill/>
          </a:ln>
          <a:extLst/>
        </p:spPr>
        <p:txBody>
          <a:bodyPr wrap="none" lIns="121268" tIns="60634" rIns="121268" bIns="60634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t" hangingPunct="1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en-US" altLang="en-US" sz="13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Ställdalen</a:t>
            </a:r>
            <a:r>
              <a:rPr lang="en-US" altLang="en-US" sz="1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300" dirty="0">
                <a:solidFill>
                  <a:schemeClr val="bg1"/>
                </a:solidFill>
                <a:latin typeface="Century Gothic" panose="020B0502020202020204" pitchFamily="34" charset="0"/>
              </a:rPr>
              <a:t>-</a:t>
            </a:r>
            <a:r>
              <a:rPr lang="en-US" altLang="en-US" sz="1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Sweden</a:t>
            </a:r>
            <a:endParaRPr lang="en-US" altLang="en-US" sz="1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B7F522-79E2-4799-8222-F3937F0A35E1}" type="slidenum">
              <a:rPr lang="en-GB" smtClean="0"/>
              <a:pPr/>
              <a:t>7</a:t>
            </a:fld>
            <a:endParaRPr lang="en-GB" dirty="0" smtClean="0"/>
          </a:p>
        </p:txBody>
      </p:sp>
      <p:sp>
        <p:nvSpPr>
          <p:cNvPr id="36" name="AutoShape 77"/>
          <p:cNvSpPr>
            <a:spLocks noChangeArrowheads="1"/>
          </p:cNvSpPr>
          <p:nvPr/>
        </p:nvSpPr>
        <p:spPr bwMode="auto">
          <a:xfrm>
            <a:off x="8793834" y="3528380"/>
            <a:ext cx="1756650" cy="665955"/>
          </a:xfrm>
          <a:prstGeom prst="roundRect">
            <a:avLst>
              <a:gd name="adj" fmla="val 28109"/>
            </a:avLst>
          </a:prstGeom>
          <a:solidFill>
            <a:schemeClr val="accent5">
              <a:alpha val="6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fi-FI" sz="1000" b="1" dirty="0" smtClean="0">
                <a:latin typeface="Century Gothic" panose="020B0502020202020204" pitchFamily="34" charset="0"/>
              </a:rPr>
              <a:t>Key Businesses</a:t>
            </a:r>
          </a:p>
          <a:p>
            <a:pPr algn="ctr"/>
            <a:r>
              <a:rPr lang="fi-FI" sz="1000" dirty="0" smtClean="0">
                <a:latin typeface="Century Gothic" panose="020B0502020202020204" pitchFamily="34" charset="0"/>
              </a:rPr>
              <a:t>Speciality Materials</a:t>
            </a:r>
          </a:p>
          <a:p>
            <a:pPr algn="ctr"/>
            <a:r>
              <a:rPr lang="fi-FI" sz="1000" dirty="0" smtClean="0">
                <a:latin typeface="Century Gothic" panose="020B0502020202020204" pitchFamily="34" charset="0"/>
              </a:rPr>
              <a:t>Flushable Wipes EMEA</a:t>
            </a:r>
          </a:p>
          <a:p>
            <a:pPr algn="ctr"/>
            <a:r>
              <a:rPr lang="fi-FI" sz="1000" dirty="0" smtClean="0">
                <a:latin typeface="Century Gothic" panose="020B0502020202020204" pitchFamily="34" charset="0"/>
              </a:rPr>
              <a:t>Wallcover EMEA &amp; NA</a:t>
            </a:r>
          </a:p>
        </p:txBody>
      </p:sp>
    </p:spTree>
    <p:extLst>
      <p:ext uri="{BB962C8B-B14F-4D97-AF65-F5344CB8AC3E}">
        <p14:creationId xmlns:p14="http://schemas.microsoft.com/office/powerpoint/2010/main" val="377772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&amp; Wind </a:t>
            </a:r>
            <a:r>
              <a:rPr lang="en-US" dirty="0"/>
              <a:t>Global Manufacturing Platforms</a:t>
            </a:r>
          </a:p>
        </p:txBody>
      </p:sp>
      <p:pic>
        <p:nvPicPr>
          <p:cNvPr id="10" name="pasted-image.pdf"/>
          <p:cNvPicPr>
            <a:picLocks noChangeAspect="1"/>
          </p:cNvPicPr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967639" y="1902615"/>
            <a:ext cx="7906116" cy="402797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278"/>
          <p:cNvSpPr/>
          <p:nvPr/>
        </p:nvSpPr>
        <p:spPr>
          <a:xfrm>
            <a:off x="1002829" y="4352686"/>
            <a:ext cx="1334146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r">
              <a:defRPr sz="1200"/>
            </a:lvl1pPr>
          </a:lstStyle>
          <a:p>
            <a:r>
              <a:rPr dirty="0"/>
              <a:t>Manufacturing sites</a:t>
            </a:r>
          </a:p>
        </p:txBody>
      </p:sp>
      <p:sp>
        <p:nvSpPr>
          <p:cNvPr id="9" name="Shape 285"/>
          <p:cNvSpPr/>
          <p:nvPr/>
        </p:nvSpPr>
        <p:spPr>
          <a:xfrm>
            <a:off x="796015" y="4390063"/>
            <a:ext cx="98060" cy="98062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" name="Shape 285"/>
          <p:cNvSpPr/>
          <p:nvPr/>
        </p:nvSpPr>
        <p:spPr>
          <a:xfrm>
            <a:off x="5220401" y="2836633"/>
            <a:ext cx="48198" cy="530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" name="Shape 285"/>
          <p:cNvSpPr/>
          <p:nvPr/>
        </p:nvSpPr>
        <p:spPr>
          <a:xfrm>
            <a:off x="5237206" y="2783902"/>
            <a:ext cx="48198" cy="530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4" name="Shape 285"/>
          <p:cNvSpPr/>
          <p:nvPr/>
        </p:nvSpPr>
        <p:spPr>
          <a:xfrm>
            <a:off x="5407569" y="2943835"/>
            <a:ext cx="48198" cy="5301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10312400" y="493606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600" dirty="0" smtClean="0"/>
          </a:p>
        </p:txBody>
      </p:sp>
      <p:sp>
        <p:nvSpPr>
          <p:cNvPr id="39" name="AutoShape 77"/>
          <p:cNvSpPr>
            <a:spLocks noChangeArrowheads="1"/>
          </p:cNvSpPr>
          <p:nvPr/>
        </p:nvSpPr>
        <p:spPr bwMode="auto">
          <a:xfrm>
            <a:off x="6235285" y="1966934"/>
            <a:ext cx="2274119" cy="328083"/>
          </a:xfrm>
          <a:prstGeom prst="roundRect">
            <a:avLst>
              <a:gd name="adj" fmla="val 16667"/>
            </a:avLst>
          </a:prstGeom>
          <a:solidFill>
            <a:srgbClr val="7C427F">
              <a:alpha val="54118"/>
            </a:srgbClr>
          </a:solidFill>
          <a:ln>
            <a:noFill/>
          </a:ln>
          <a:extLst/>
        </p:spPr>
        <p:txBody>
          <a:bodyPr wrap="none" lIns="121268" tIns="60634" rIns="121268" bIns="60634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t" hangingPunct="1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en-US" altLang="en-US" sz="13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Mikkeli</a:t>
            </a:r>
            <a:r>
              <a:rPr lang="en-US" altLang="en-US" sz="1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300" dirty="0">
                <a:solidFill>
                  <a:schemeClr val="bg1"/>
                </a:solidFill>
                <a:latin typeface="Century Gothic" panose="020B0502020202020204" pitchFamily="34" charset="0"/>
              </a:rPr>
              <a:t>-</a:t>
            </a:r>
            <a:r>
              <a:rPr lang="en-US" altLang="en-US" sz="1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Finland</a:t>
            </a:r>
            <a:endParaRPr lang="en-US" altLang="en-US" sz="1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AutoShape 77"/>
          <p:cNvSpPr>
            <a:spLocks noChangeArrowheads="1"/>
          </p:cNvSpPr>
          <p:nvPr/>
        </p:nvSpPr>
        <p:spPr bwMode="auto">
          <a:xfrm>
            <a:off x="6235284" y="2331002"/>
            <a:ext cx="2274119" cy="328083"/>
          </a:xfrm>
          <a:prstGeom prst="roundRect">
            <a:avLst>
              <a:gd name="adj" fmla="val 16667"/>
            </a:avLst>
          </a:prstGeom>
          <a:solidFill>
            <a:srgbClr val="7C427F">
              <a:alpha val="54118"/>
            </a:srgbClr>
          </a:solidFill>
          <a:ln>
            <a:noFill/>
          </a:ln>
          <a:extLst/>
        </p:spPr>
        <p:txBody>
          <a:bodyPr wrap="none" lIns="121268" tIns="60634" rIns="121268" bIns="60634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t" hangingPunct="1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en-US" altLang="en-US" sz="13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Karhula</a:t>
            </a:r>
            <a:r>
              <a:rPr lang="en-US" altLang="en-US" sz="1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300" dirty="0">
                <a:solidFill>
                  <a:schemeClr val="bg1"/>
                </a:solidFill>
                <a:latin typeface="Century Gothic" panose="020B0502020202020204" pitchFamily="34" charset="0"/>
              </a:rPr>
              <a:t>-</a:t>
            </a:r>
            <a:r>
              <a:rPr lang="en-US" altLang="en-US" sz="1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Finland</a:t>
            </a:r>
            <a:endParaRPr lang="en-US" altLang="en-US" sz="1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AutoShape 77"/>
          <p:cNvSpPr>
            <a:spLocks noChangeArrowheads="1"/>
          </p:cNvSpPr>
          <p:nvPr/>
        </p:nvSpPr>
        <p:spPr bwMode="auto">
          <a:xfrm>
            <a:off x="5151548" y="3109940"/>
            <a:ext cx="2274119" cy="328083"/>
          </a:xfrm>
          <a:prstGeom prst="roundRect">
            <a:avLst>
              <a:gd name="adj" fmla="val 16667"/>
            </a:avLst>
          </a:prstGeom>
          <a:solidFill>
            <a:srgbClr val="7C427F">
              <a:alpha val="54118"/>
            </a:srgbClr>
          </a:solidFill>
          <a:ln>
            <a:noFill/>
          </a:ln>
          <a:extLst/>
        </p:spPr>
        <p:txBody>
          <a:bodyPr wrap="none" lIns="121268" tIns="60634" rIns="121268" bIns="60634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t" hangingPunct="1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en-US" altLang="en-US" sz="13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Tver</a:t>
            </a:r>
            <a:r>
              <a:rPr lang="en-US" altLang="en-US" sz="1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300" dirty="0">
                <a:solidFill>
                  <a:schemeClr val="bg1"/>
                </a:solidFill>
                <a:latin typeface="Century Gothic" panose="020B0502020202020204" pitchFamily="34" charset="0"/>
              </a:rPr>
              <a:t>-</a:t>
            </a:r>
            <a:r>
              <a:rPr lang="en-US" altLang="en-US" sz="1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Russia</a:t>
            </a:r>
            <a:endParaRPr lang="en-US" altLang="en-US" sz="1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B7F522-79E2-4799-8222-F3937F0A35E1}" type="slidenum">
              <a:rPr lang="en-GB" smtClean="0"/>
              <a:pPr/>
              <a:t>8</a:t>
            </a:fld>
            <a:endParaRPr lang="en-GB" dirty="0" smtClean="0"/>
          </a:p>
        </p:txBody>
      </p:sp>
      <p:sp>
        <p:nvSpPr>
          <p:cNvPr id="36" name="AutoShape 77"/>
          <p:cNvSpPr>
            <a:spLocks noChangeArrowheads="1"/>
          </p:cNvSpPr>
          <p:nvPr/>
        </p:nvSpPr>
        <p:spPr bwMode="auto">
          <a:xfrm>
            <a:off x="8793834" y="3528380"/>
            <a:ext cx="1756650" cy="665955"/>
          </a:xfrm>
          <a:prstGeom prst="roundRect">
            <a:avLst>
              <a:gd name="adj" fmla="val 28109"/>
            </a:avLst>
          </a:prstGeom>
          <a:solidFill>
            <a:schemeClr val="accent5">
              <a:alpha val="6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fi-FI" sz="1000" b="1" dirty="0" smtClean="0">
                <a:latin typeface="Century Gothic" panose="020B0502020202020204" pitchFamily="34" charset="0"/>
              </a:rPr>
              <a:t>Key Businesses</a:t>
            </a:r>
          </a:p>
          <a:p>
            <a:pPr algn="ctr"/>
            <a:r>
              <a:rPr lang="fi-FI" sz="1000" dirty="0" smtClean="0">
                <a:latin typeface="Century Gothic" panose="020B0502020202020204" pitchFamily="34" charset="0"/>
              </a:rPr>
              <a:t>Flooring</a:t>
            </a:r>
          </a:p>
          <a:p>
            <a:pPr algn="ctr"/>
            <a:r>
              <a:rPr lang="fi-FI" sz="1000" dirty="0" smtClean="0">
                <a:latin typeface="Century Gothic" panose="020B0502020202020204" pitchFamily="34" charset="0"/>
              </a:rPr>
              <a:t>Wind Energy</a:t>
            </a:r>
          </a:p>
          <a:p>
            <a:pPr algn="ctr"/>
            <a:r>
              <a:rPr lang="fi-FI" sz="1000" dirty="0" smtClean="0">
                <a:latin typeface="Century Gothic" panose="020B0502020202020204" pitchFamily="34" charset="0"/>
              </a:rPr>
              <a:t>Niche applications</a:t>
            </a:r>
          </a:p>
        </p:txBody>
      </p:sp>
    </p:spTree>
    <p:extLst>
      <p:ext uri="{BB962C8B-B14F-4D97-AF65-F5344CB8AC3E}">
        <p14:creationId xmlns:p14="http://schemas.microsoft.com/office/powerpoint/2010/main" val="341096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1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7 FIL BU presentation New Company">
  <a:themeElements>
    <a:clrScheme name="Munksjö">
      <a:dk1>
        <a:srgbClr val="3C3C3C"/>
      </a:dk1>
      <a:lt1>
        <a:srgbClr val="FFFFFF"/>
      </a:lt1>
      <a:dk2>
        <a:srgbClr val="F19F8E"/>
      </a:dk2>
      <a:lt2>
        <a:srgbClr val="9DA853"/>
      </a:lt2>
      <a:accent1>
        <a:srgbClr val="682E6C"/>
      </a:accent1>
      <a:accent2>
        <a:srgbClr val="F05323"/>
      </a:accent2>
      <a:accent3>
        <a:srgbClr val="DDD2CD"/>
      </a:accent3>
      <a:accent4>
        <a:srgbClr val="3C3C3C"/>
      </a:accent4>
      <a:accent5>
        <a:srgbClr val="EBB73F"/>
      </a:accent5>
      <a:accent6>
        <a:srgbClr val="5888A2"/>
      </a:accent6>
      <a:hlink>
        <a:srgbClr val="A90243"/>
      </a:hlink>
      <a:folHlink>
        <a:srgbClr val="77DFED"/>
      </a:folHlink>
    </a:clrScheme>
    <a:fontScheme name="Munksjö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Ahlstrom_Munksjo_presentation_template_S1" id="{5F943939-EBED-E742-853A-28D8CF01449C}" vid="{78D056F9-F842-DF40-A724-44F9F10DCD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ExpireDateSaved xmlns="http://schemas.microsoft.com/sharepoint/v3" xsi:nil="true"/>
    <_dlc_ExpireDate xmlns="http://schemas.microsoft.com/sharepoint/v3">2019-04-01T16:47:39+00:00</_dlc_ExpireDate>
  </documentManagement>
</p:properties>
</file>

<file path=customXml/item2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Version=15.0.0.0, Culture=neutral, PublicKeyToken=71e9bce111e9429c</Assembly>
    <Class>Microsoft.Office.RecordsManagement.Internal.UpdateExpireDate</Class>
    <Data/>
    <Filter/>
  </Receiver>
</spe:Receivers>
</file>

<file path=customXml/item3.xml><?xml version="1.0" encoding="utf-8"?>
<?mso-contentType ?>
<p:Policy xmlns:p="office.server.policy" id="" local="true">
  <p:Name>Documents for Content Pages</p:Name>
  <p:Description/>
  <p:Statement/>
  <p:PolicyItems>
    <p:PolicyItem featureId="Microsoft.Office.RecordsManagement.PolicyFeatures.Expiration" staticId="0x01010045A841CCEEBB49E5863EA16200A9632700D3C5170A09A6427A81967CE82CAC85E6|1240419712" UniqueId="12be1dbd-0b01-4cb7-b3f6-675f10dfef2b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2</number>
                  <property>Modified</property>
                  <propertyId>28cf69c5-fa48-462a-b5cd-27b6f9d2bd5f</propertyId>
                  <period>years</period>
                </formula>
                <action type="workflow" id="816ba049-d234-456b-8a2d-a49dd7ad5b16"/>
              </data>
            </stages>
          </Schedule>
        </Schedules>
      </p:CustomData>
    </p:PolicyItem>
  </p:PolicyItems>
</p:Policy>
</file>

<file path=customXml/item4.xml><?xml version="1.0" encoding="utf-8"?>
<?mso-contentType ?>
<SharedContentType xmlns="Microsoft.SharePoint.Taxonomy.ContentTypeSync" SourceId="0168e1d5-4336-4d28-87ca-215baeeab3c2" ContentTypeId="0x01010045A841CCEEBB49E5863EA16200A9632700D3C5170A09A6427A81967CE82CAC85E6" PreviousValue="false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The content type used for documents in the publishing sites" ma:contentTypeID="0x01010045A841CCEEBB49E5863EA16200A9632700D3C5170A09A6427A81967CE82CAC85E600ED59D1A1AEABBB4CAC58CA4BADC45BF5" ma:contentTypeVersion="0" ma:contentTypeDescription="Documents for Content Pages" ma:contentTypeScope="" ma:versionID="6757c9a13e5f38d8be1142882826b5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620cbc9e171aff01c06bbeb5939447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_dlc_Exempt" minOccurs="0"/>
                <xsd:element ref="ns1:_dlc_ExpireDateSaved" minOccurs="0"/>
                <xsd:element ref="ns1:_dlc_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8" nillable="true" ma:displayName="Exempt from Policy" ma:description="" ma:hidden="true" ma:internalName="_dlc_Exempt" ma:readOnly="true">
      <xsd:simpleType>
        <xsd:restriction base="dms:Unknown"/>
      </xsd:simpleType>
    </xsd:element>
    <xsd:element name="_dlc_ExpireDateSaved" ma:index="9" nillable="true" ma:displayName="Original Expiration Date" ma:description="" ma:hidden="true" ma:internalName="_dlc_ExpireDateSaved" ma:readOnly="true">
      <xsd:simpleType>
        <xsd:restriction base="dms:DateTime"/>
      </xsd:simpleType>
    </xsd:element>
    <xsd:element name="_dlc_ExpireDate" ma:index="10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38CAFE-790A-4E04-94A1-0E7DBE48A563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sharepoint/v3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F7B2392-70CE-4799-A88B-ED5548E5905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BF3472D-C204-4242-85C6-0F995A25FA7B}">
  <ds:schemaRefs>
    <ds:schemaRef ds:uri="office.server.policy"/>
  </ds:schemaRefs>
</ds:datastoreItem>
</file>

<file path=customXml/itemProps4.xml><?xml version="1.0" encoding="utf-8"?>
<ds:datastoreItem xmlns:ds="http://schemas.openxmlformats.org/officeDocument/2006/customXml" ds:itemID="{445E3D5D-68FC-49F3-A52F-168DDD1CEA1C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069B5887-22C1-4363-8797-0291ED4E263A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F91B7CA1-CBCD-423B-B801-81ADBC6CB8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2017 FIL BU presentation New Company</Template>
  <TotalTime>19500</TotalTime>
  <Words>468</Words>
  <Application>Microsoft Office PowerPoint</Application>
  <PresentationFormat>Custom</PresentationFormat>
  <Paragraphs>153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2017 FIL BU presentation New Company</vt:lpstr>
      <vt:lpstr>PowerPoint Presentation</vt:lpstr>
      <vt:lpstr>Business area Filtration &amp; Performance</vt:lpstr>
      <vt:lpstr>Filtration and Performance: Business Units</vt:lpstr>
      <vt:lpstr>Business Portfolio Filtration and Performance</vt:lpstr>
      <vt:lpstr>Products in Business area Filtration &amp; Performance</vt:lpstr>
      <vt:lpstr>Filtration Global Manufacturing Platforms</vt:lpstr>
      <vt:lpstr>Nonwovens Global Manufacturing Platforms</vt:lpstr>
      <vt:lpstr>Building &amp; Wind Global Manufacturing Platforms</vt:lpstr>
      <vt:lpstr>PowerPoint Presentation</vt:lpstr>
    </vt:vector>
  </TitlesOfParts>
  <Company>Ahlstrom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Noora Blasi</dc:creator>
  <cp:lastModifiedBy>Calum Mayland</cp:lastModifiedBy>
  <cp:revision>265</cp:revision>
  <cp:lastPrinted>2017-05-08T09:31:48Z</cp:lastPrinted>
  <dcterms:created xsi:type="dcterms:W3CDTF">2017-04-06T09:13:42Z</dcterms:created>
  <dcterms:modified xsi:type="dcterms:W3CDTF">2019-02-26T18:25:58Z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0x01010045A841CCEEBB49E5863EA16200A9632700D3C5170A09A6427A81967CE82CAC85E600ED59D1A1AEABBB4CAC58CA4BADC45BF5</vt:lpwstr>
  </property>
  <property fmtid="{D5CDD505-2E9C-101B-9397-08002B2CF9AE}" pid="3" name="_dlc_policyId">
    <vt:lpwstr>0x01010045A841CCEEBB49E5863EA16200A9632700D3C5170A09A6427A81967CE82CAC85E6|1240419712</vt:lpwstr>
  </property>
  <property fmtid="{D5CDD505-2E9C-101B-9397-08002B2CF9AE}" pid="4" name="ItemRetentionFormula">
    <vt:lpwstr>&lt;formula id="Microsoft.Office.RecordsManagement.PolicyFeatures.Expiration.Formula.BuiltIn"&gt;&lt;number&gt;2&lt;/number&gt;&lt;property&gt;Modified&lt;/property&gt;&lt;propertyId&gt;28cf69c5-fa48-462a-b5cd-27b6f9d2bd5f&lt;/propertyId&gt;&lt;period&gt;years&lt;/period&gt;&lt;/formula&gt;</vt:lpwstr>
  </property>
</Properties>
</file>